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72" r:id="rId6"/>
    <p:sldId id="280" r:id="rId7"/>
    <p:sldId id="271" r:id="rId8"/>
    <p:sldId id="277" r:id="rId9"/>
    <p:sldId id="279" r:id="rId10"/>
    <p:sldId id="257" r:id="rId11"/>
    <p:sldId id="260" r:id="rId12"/>
    <p:sldId id="278" r:id="rId13"/>
  </p:sldIdLst>
  <p:sldSz cx="9144000" cy="5143500" type="screen16x9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s Høj - DBU" initials="AH-D" lastIdx="1" clrIdx="0">
    <p:extLst>
      <p:ext uri="{19B8F6BF-5375-455C-9EA6-DF929625EA0E}">
        <p15:presenceInfo xmlns:p15="http://schemas.microsoft.com/office/powerpoint/2012/main" userId="S-1-5-21-343818398-861567501-725345543-9821" providerId="AD"/>
      </p:ext>
    </p:extLst>
  </p:cmAuthor>
  <p:cmAuthor id="2" name="Sophian Drif - DBU" initials="SDD" lastIdx="13" clrIdx="1">
    <p:extLst>
      <p:ext uri="{19B8F6BF-5375-455C-9EA6-DF929625EA0E}">
        <p15:presenceInfo xmlns:p15="http://schemas.microsoft.com/office/powerpoint/2012/main" userId="S::sodr@dbu.dk::aa4f19cb-3997-41b6-82d5-3d56454af095" providerId="AD"/>
      </p:ext>
    </p:extLst>
  </p:cmAuthor>
  <p:cmAuthor id="3" name="Andreas Høj - DBU" initials="AHD" lastIdx="10" clrIdx="2">
    <p:extLst>
      <p:ext uri="{19B8F6BF-5375-455C-9EA6-DF929625EA0E}">
        <p15:presenceInfo xmlns:p15="http://schemas.microsoft.com/office/powerpoint/2012/main" userId="S::anho@dbu.dk::3f5d6a91-2426-4787-9b87-e2196d31ba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1221"/>
    <a:srgbClr val="91131E"/>
    <a:srgbClr val="CFCEC9"/>
    <a:srgbClr val="DAD8D3"/>
    <a:srgbClr val="000100"/>
    <a:srgbClr val="141313"/>
    <a:srgbClr val="1D1D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A17452-E394-48B7-B51C-43DCC3677B21}" v="745" dt="2021-05-04T19:59:51.894"/>
    <p1510:client id="{DF050C79-66B3-4FDC-B2AA-0857985F947E}" v="575" dt="2021-05-04T20:15:46.5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sfarv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2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38B7CC-A39C-4307-98E8-CA6FF93E9E9A}" type="doc">
      <dgm:prSet loTypeId="urn:microsoft.com/office/officeart/2005/8/layout/lProcess1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da-DK"/>
        </a:p>
      </dgm:t>
    </dgm:pt>
    <dgm:pt modelId="{EEE5DADB-C90A-4907-814F-4F4BD0054648}">
      <dgm:prSet phldrT="[Tekst]" custT="1"/>
      <dgm:spPr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13970" tIns="13970" rIns="13970" bIns="13970" numCol="1" spcCol="1270" anchor="ctr" anchorCtr="0"/>
        <a:lstStyle/>
        <a:p>
          <a:r>
            <a:rPr lang="da-DK" sz="1100" b="1" kern="1200">
              <a:solidFill>
                <a:prstClr val="white"/>
              </a:solidFill>
              <a:latin typeface="Montserrat Light" panose="00000400000000000000" pitchFamily="50" charset="0"/>
              <a:ea typeface="+mn-ea"/>
              <a:cs typeface="+mn-cs"/>
            </a:rPr>
            <a:t>2015</a:t>
          </a:r>
        </a:p>
      </dgm:t>
    </dgm:pt>
    <dgm:pt modelId="{50F17D8C-14F7-4289-A167-EB65FD735AFC}" type="parTrans" cxnId="{6A0864A4-AA0E-4167-96CD-464C9AE34FD7}">
      <dgm:prSet/>
      <dgm:spPr/>
      <dgm:t>
        <a:bodyPr/>
        <a:lstStyle/>
        <a:p>
          <a:endParaRPr lang="da-DK" sz="700">
            <a:latin typeface="Montserrat Light" panose="00000400000000000000" pitchFamily="50" charset="0"/>
          </a:endParaRPr>
        </a:p>
      </dgm:t>
    </dgm:pt>
    <dgm:pt modelId="{733488B4-BD58-41FB-BABB-C2B3FBEA4DE9}" type="sibTrans" cxnId="{6A0864A4-AA0E-4167-96CD-464C9AE34FD7}">
      <dgm:prSet/>
      <dgm:spPr/>
      <dgm:t>
        <a:bodyPr/>
        <a:lstStyle/>
        <a:p>
          <a:endParaRPr lang="da-DK" sz="700">
            <a:latin typeface="Montserrat Light" panose="00000400000000000000" pitchFamily="50" charset="0"/>
          </a:endParaRPr>
        </a:p>
      </dgm:t>
    </dgm:pt>
    <dgm:pt modelId="{CC8DDCEB-2D74-403B-A176-A1B6C975B789}">
      <dgm:prSet phldrT="[Tekst]" custT="1"/>
      <dgm:spPr/>
      <dgm:t>
        <a:bodyPr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50" charset="0"/>
              <a:ea typeface="+mn-ea"/>
              <a:cs typeface="+mn-cs"/>
            </a:rPr>
            <a:t>PLAY THE GAME KONFERENCE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kern="1200">
              <a:latin typeface="Montserrat Light" panose="00000400000000000000" pitchFamily="50" charset="0"/>
            </a:rPr>
            <a:t>DBU’s formand Jesper Møller deltager i debat på den internationale sportskonference Play the Game, der afholdes i Aarhus i oktober. Her drøfter han FIFA’s fremtid sammen med en række kandidater til FIFA-præsidentvalget, der afholdes i februar 2016</a:t>
          </a:r>
        </a:p>
      </dgm:t>
    </dgm:pt>
    <dgm:pt modelId="{9E0BCEEE-5FA0-4E65-A6B4-9E045850A3E2}" type="parTrans" cxnId="{46D98CD8-6516-4CB0-9850-2164D73B7C5F}">
      <dgm:prSet/>
      <dgm:spPr/>
      <dgm:t>
        <a:bodyPr/>
        <a:lstStyle/>
        <a:p>
          <a:endParaRPr lang="da-DK" sz="700">
            <a:latin typeface="Montserrat Light" panose="00000400000000000000" pitchFamily="50" charset="0"/>
          </a:endParaRPr>
        </a:p>
      </dgm:t>
    </dgm:pt>
    <dgm:pt modelId="{47D43DED-9812-4E4D-BFD5-86406E5D1073}" type="sibTrans" cxnId="{46D98CD8-6516-4CB0-9850-2164D73B7C5F}">
      <dgm:prSet/>
      <dgm:spPr/>
      <dgm:t>
        <a:bodyPr/>
        <a:lstStyle/>
        <a:p>
          <a:endParaRPr lang="da-DK" sz="700">
            <a:latin typeface="Montserrat Light" panose="00000400000000000000" pitchFamily="50" charset="0"/>
          </a:endParaRPr>
        </a:p>
      </dgm:t>
    </dgm:pt>
    <dgm:pt modelId="{2327A958-6F18-40B8-B44F-F2DD628A4F29}">
      <dgm:prSet phldrT="[Tekst]" custT="1"/>
      <dgm:spPr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13970" tIns="13970" rIns="13970" bIns="13970" numCol="1" spcCol="1270" anchor="ctr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b="1" kern="1200">
              <a:solidFill>
                <a:prstClr val="white"/>
              </a:solidFill>
              <a:latin typeface="Montserrat Light" panose="00000400000000000000" pitchFamily="50" charset="0"/>
              <a:ea typeface="+mn-ea"/>
              <a:cs typeface="+mn-cs"/>
            </a:rPr>
            <a:t>2016</a:t>
          </a:r>
        </a:p>
      </dgm:t>
    </dgm:pt>
    <dgm:pt modelId="{63171DCA-8868-496A-8830-F043F446DEE4}" type="parTrans" cxnId="{40B54C9A-56E9-4A0F-94A2-66435740607B}">
      <dgm:prSet/>
      <dgm:spPr/>
      <dgm:t>
        <a:bodyPr/>
        <a:lstStyle/>
        <a:p>
          <a:endParaRPr lang="da-DK" sz="700">
            <a:latin typeface="Montserrat Light" panose="00000400000000000000" pitchFamily="50" charset="0"/>
          </a:endParaRPr>
        </a:p>
      </dgm:t>
    </dgm:pt>
    <dgm:pt modelId="{D7C4AF59-F290-4769-ABFE-64655E20D2FD}" type="sibTrans" cxnId="{40B54C9A-56E9-4A0F-94A2-66435740607B}">
      <dgm:prSet/>
      <dgm:spPr/>
      <dgm:t>
        <a:bodyPr/>
        <a:lstStyle/>
        <a:p>
          <a:endParaRPr lang="da-DK" sz="700">
            <a:latin typeface="Montserrat Light" panose="00000400000000000000" pitchFamily="50" charset="0"/>
          </a:endParaRPr>
        </a:p>
      </dgm:t>
    </dgm:pt>
    <dgm:pt modelId="{C86DD00D-0883-42C8-96A0-4DAF7FBEC9F7}">
      <dgm:prSet phldrT="[Tekst]" custT="1"/>
      <dgm:spPr/>
      <dgm:t>
        <a:bodyPr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50" charset="0"/>
              <a:ea typeface="+mn-ea"/>
              <a:cs typeface="+mn-cs"/>
            </a:rPr>
            <a:t>BESØG TIL QATAR</a:t>
          </a:r>
        </a:p>
        <a:p>
          <a:pPr marL="0"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kern="1200">
              <a:latin typeface="Montserrat Light" panose="00000400000000000000" pitchFamily="50" charset="0"/>
            </a:rPr>
            <a:t>I november besøger Fagbevægelsen, menneskerettighedsorganisationer, DBU og de nordiske fodboldforbund Qatar</a:t>
          </a:r>
        </a:p>
      </dgm:t>
    </dgm:pt>
    <dgm:pt modelId="{EB6DF357-D782-4657-8D12-7E81D737547A}" type="parTrans" cxnId="{01A674C2-DDB0-4E1C-A6BC-9C1034AFEFFC}">
      <dgm:prSet/>
      <dgm:spPr/>
      <dgm:t>
        <a:bodyPr/>
        <a:lstStyle/>
        <a:p>
          <a:endParaRPr lang="da-DK" sz="700">
            <a:latin typeface="Montserrat Light" panose="00000400000000000000" pitchFamily="50" charset="0"/>
          </a:endParaRPr>
        </a:p>
      </dgm:t>
    </dgm:pt>
    <dgm:pt modelId="{4C551BC8-7C83-47DC-A43D-08EF5B9E7D6D}" type="sibTrans" cxnId="{01A674C2-DDB0-4E1C-A6BC-9C1034AFEFFC}">
      <dgm:prSet/>
      <dgm:spPr/>
      <dgm:t>
        <a:bodyPr/>
        <a:lstStyle/>
        <a:p>
          <a:endParaRPr lang="da-DK" sz="700">
            <a:latin typeface="Montserrat Light" panose="00000400000000000000" pitchFamily="50" charset="0"/>
          </a:endParaRPr>
        </a:p>
      </dgm:t>
    </dgm:pt>
    <dgm:pt modelId="{AC9FAFC2-8E4B-4C9B-9B90-BC7999F175D5}">
      <dgm:prSet custT="1"/>
      <dgm:spPr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13970" tIns="13970" rIns="13970" bIns="13970" numCol="1" spcCol="1270" anchor="ctr" anchorCtr="0"/>
        <a:lstStyle/>
        <a:p>
          <a:r>
            <a:rPr lang="da-DK" sz="1100" b="1" kern="1200">
              <a:solidFill>
                <a:prstClr val="white"/>
              </a:solidFill>
              <a:latin typeface="Montserrat Light" panose="00000400000000000000" pitchFamily="50" charset="0"/>
              <a:ea typeface="+mn-ea"/>
              <a:cs typeface="+mn-cs"/>
            </a:rPr>
            <a:t>2020</a:t>
          </a:r>
        </a:p>
      </dgm:t>
    </dgm:pt>
    <dgm:pt modelId="{4D061BA5-24E6-4DB4-AC45-F03950B26BBD}" type="parTrans" cxnId="{A4C57968-035E-473F-8239-B4B3B9F102FB}">
      <dgm:prSet/>
      <dgm:spPr/>
      <dgm:t>
        <a:bodyPr/>
        <a:lstStyle/>
        <a:p>
          <a:endParaRPr lang="da-DK" sz="700">
            <a:latin typeface="Montserrat Light" panose="00000400000000000000" pitchFamily="50" charset="0"/>
          </a:endParaRPr>
        </a:p>
      </dgm:t>
    </dgm:pt>
    <dgm:pt modelId="{22A54D93-7FD1-47E4-B41D-CF53C7345294}" type="sibTrans" cxnId="{A4C57968-035E-473F-8239-B4B3B9F102FB}">
      <dgm:prSet/>
      <dgm:spPr/>
      <dgm:t>
        <a:bodyPr/>
        <a:lstStyle/>
        <a:p>
          <a:endParaRPr lang="da-DK" sz="700">
            <a:latin typeface="Montserrat Light" panose="00000400000000000000" pitchFamily="50" charset="0"/>
          </a:endParaRPr>
        </a:p>
      </dgm:t>
    </dgm:pt>
    <dgm:pt modelId="{FE55C502-8852-4FCB-A2AE-8D28A46C0C6A}">
      <dgm:prSet custT="1"/>
      <dgm:spPr/>
      <dgm:t>
        <a:bodyPr/>
        <a:lstStyle/>
        <a:p>
          <a:r>
            <a:rPr lang="da-DK" sz="1100" b="1" kern="1200">
              <a:solidFill>
                <a:prstClr val="white"/>
              </a:solidFill>
              <a:latin typeface="Montserrat Light" panose="00000400000000000000" pitchFamily="50" charset="0"/>
              <a:ea typeface="+mn-ea"/>
              <a:cs typeface="+mn-cs"/>
            </a:rPr>
            <a:t>2021</a:t>
          </a:r>
        </a:p>
      </dgm:t>
    </dgm:pt>
    <dgm:pt modelId="{7F1CA446-1529-44D8-A4FF-D1D5B17E9212}" type="parTrans" cxnId="{53843F4C-FC1D-43A0-895A-EE73F58B5A7A}">
      <dgm:prSet/>
      <dgm:spPr/>
      <dgm:t>
        <a:bodyPr/>
        <a:lstStyle/>
        <a:p>
          <a:endParaRPr lang="da-DK" sz="700">
            <a:latin typeface="Montserrat Light" panose="00000400000000000000" pitchFamily="50" charset="0"/>
          </a:endParaRPr>
        </a:p>
      </dgm:t>
    </dgm:pt>
    <dgm:pt modelId="{3694F875-0EEB-4959-ACA2-FD8A91C41130}" type="sibTrans" cxnId="{53843F4C-FC1D-43A0-895A-EE73F58B5A7A}">
      <dgm:prSet/>
      <dgm:spPr/>
      <dgm:t>
        <a:bodyPr/>
        <a:lstStyle/>
        <a:p>
          <a:endParaRPr lang="da-DK" sz="700">
            <a:latin typeface="Montserrat Light" panose="00000400000000000000" pitchFamily="50" charset="0"/>
          </a:endParaRPr>
        </a:p>
      </dgm:t>
    </dgm:pt>
    <dgm:pt modelId="{B9569F84-FAD7-4462-B6FB-55BD94C215CF}">
      <dgm:prSet custT="1"/>
      <dgm:spPr/>
      <dgm:t>
        <a:bodyPr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50" charset="0"/>
              <a:ea typeface="+mn-ea"/>
              <a:cs typeface="+mn-cs"/>
            </a:rPr>
            <a:t>QATAR HØRING</a:t>
          </a:r>
        </a:p>
        <a:p>
          <a:pPr marL="0"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b="0" kern="1200">
              <a:latin typeface="Montserrat Light" panose="00000400000000000000" pitchFamily="50" charset="0"/>
            </a:rPr>
            <a:t>DBU’s Governance- og udviklingskomité afholder høring med deltagelse af Amnesty International, FIFA, journalister m.fl. </a:t>
          </a:r>
        </a:p>
      </dgm:t>
    </dgm:pt>
    <dgm:pt modelId="{A139067B-63CF-467B-AF13-3310648A146E}" type="parTrans" cxnId="{BC362DE2-16F9-46E9-A692-6D2669AD4DC5}">
      <dgm:prSet/>
      <dgm:spPr/>
      <dgm:t>
        <a:bodyPr/>
        <a:lstStyle/>
        <a:p>
          <a:endParaRPr lang="da-DK" sz="700">
            <a:latin typeface="Montserrat Light" panose="00000400000000000000" pitchFamily="50" charset="0"/>
          </a:endParaRPr>
        </a:p>
      </dgm:t>
    </dgm:pt>
    <dgm:pt modelId="{92BC1711-0E83-4E45-841E-8EF39D4DFC38}" type="sibTrans" cxnId="{BC362DE2-16F9-46E9-A692-6D2669AD4DC5}">
      <dgm:prSet/>
      <dgm:spPr/>
      <dgm:t>
        <a:bodyPr/>
        <a:lstStyle/>
        <a:p>
          <a:endParaRPr lang="da-DK" sz="700">
            <a:latin typeface="Montserrat Light" panose="00000400000000000000" pitchFamily="50" charset="0"/>
          </a:endParaRPr>
        </a:p>
      </dgm:t>
    </dgm:pt>
    <dgm:pt modelId="{73F826D3-2E39-45FA-AB24-5E775DC7BA16}">
      <dgm:prSet custT="1"/>
      <dgm:spPr/>
      <dgm:t>
        <a:bodyPr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50" charset="0"/>
              <a:ea typeface="+mn-ea"/>
              <a:cs typeface="+mn-cs"/>
            </a:rPr>
            <a:t>NY DEDIKERET QATAR HJEMMESIDE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kern="1200">
              <a:latin typeface="Montserrat Light" panose="00000400000000000000" pitchFamily="50" charset="0"/>
            </a:rPr>
            <a:t>DBU etablerer en særskilt ”DBU-Qatar” side på dbu.dk</a:t>
          </a:r>
        </a:p>
      </dgm:t>
    </dgm:pt>
    <dgm:pt modelId="{E946C6C9-116F-4AF7-B05B-0D3CD22A6CED}" type="parTrans" cxnId="{25959D52-E3F3-4743-9BDF-E0DB2E0B385A}">
      <dgm:prSet/>
      <dgm:spPr/>
      <dgm:t>
        <a:bodyPr/>
        <a:lstStyle/>
        <a:p>
          <a:endParaRPr lang="da-DK" sz="700">
            <a:latin typeface="Montserrat Light" panose="00000400000000000000" pitchFamily="50" charset="0"/>
          </a:endParaRPr>
        </a:p>
      </dgm:t>
    </dgm:pt>
    <dgm:pt modelId="{FE992616-C14C-4742-A85E-CB5327F3D9BA}" type="sibTrans" cxnId="{25959D52-E3F3-4743-9BDF-E0DB2E0B385A}">
      <dgm:prSet/>
      <dgm:spPr/>
      <dgm:t>
        <a:bodyPr/>
        <a:lstStyle/>
        <a:p>
          <a:endParaRPr lang="da-DK" sz="700">
            <a:latin typeface="Montserrat Light" panose="00000400000000000000" pitchFamily="50" charset="0"/>
          </a:endParaRPr>
        </a:p>
      </dgm:t>
    </dgm:pt>
    <dgm:pt modelId="{FEEAF1D0-1940-41CD-A857-288380F661A9}">
      <dgm:prSet custT="1"/>
      <dgm:spPr/>
      <dgm:t>
        <a:bodyPr/>
        <a:lstStyle/>
        <a:p>
          <a:r>
            <a:rPr lang="da-DK" sz="1100" b="1" kern="1200">
              <a:solidFill>
                <a:prstClr val="white"/>
              </a:solidFill>
              <a:latin typeface="Montserrat Light" panose="00000400000000000000" pitchFamily="50" charset="0"/>
              <a:ea typeface="+mn-ea"/>
              <a:cs typeface="+mn-cs"/>
            </a:rPr>
            <a:t>2019</a:t>
          </a:r>
        </a:p>
      </dgm:t>
    </dgm:pt>
    <dgm:pt modelId="{EDB04E3C-BD52-4467-A32F-D5208B363CCD}" type="parTrans" cxnId="{24B2D877-279B-4736-82CB-9C5620BF71D1}">
      <dgm:prSet/>
      <dgm:spPr/>
      <dgm:t>
        <a:bodyPr/>
        <a:lstStyle/>
        <a:p>
          <a:endParaRPr lang="da-DK"/>
        </a:p>
      </dgm:t>
    </dgm:pt>
    <dgm:pt modelId="{C83F95A2-3DB2-44A0-BB2F-4ABA6A5032B4}" type="sibTrans" cxnId="{24B2D877-279B-4736-82CB-9C5620BF71D1}">
      <dgm:prSet/>
      <dgm:spPr/>
      <dgm:t>
        <a:bodyPr/>
        <a:lstStyle/>
        <a:p>
          <a:endParaRPr lang="da-DK"/>
        </a:p>
      </dgm:t>
    </dgm:pt>
    <dgm:pt modelId="{5FC25937-70D0-45F4-9E73-0C8E31D6B1E1}">
      <dgm:prSet custT="1"/>
      <dgm:spPr/>
      <dgm:t>
        <a:bodyPr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50" charset="0"/>
              <a:ea typeface="+mn-ea"/>
              <a:cs typeface="+mn-cs"/>
            </a:rPr>
            <a:t>BESØG I QATAR</a:t>
          </a:r>
        </a:p>
        <a:p>
          <a:pPr marL="0"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kern="1200">
              <a:latin typeface="Montserrat Light" panose="00000400000000000000" pitchFamily="50" charset="0"/>
            </a:rPr>
            <a:t>I januar 2019 er Jesper Møller sammen med repræsentanter fra de nordiske fodboldforbund i Qatar</a:t>
          </a:r>
        </a:p>
      </dgm:t>
    </dgm:pt>
    <dgm:pt modelId="{49DEFDEE-4F2B-4A9F-B9CA-421DD624F00D}" type="parTrans" cxnId="{25968296-9C0A-4A23-A657-DD6AF127B653}">
      <dgm:prSet/>
      <dgm:spPr/>
      <dgm:t>
        <a:bodyPr/>
        <a:lstStyle/>
        <a:p>
          <a:endParaRPr lang="da-DK">
            <a:latin typeface="Montserrat Light" panose="00000400000000000000" pitchFamily="50" charset="0"/>
          </a:endParaRPr>
        </a:p>
      </dgm:t>
    </dgm:pt>
    <dgm:pt modelId="{CD18A973-A4D4-4103-B01C-156C190411F3}" type="sibTrans" cxnId="{25968296-9C0A-4A23-A657-DD6AF127B653}">
      <dgm:prSet/>
      <dgm:spPr/>
      <dgm:t>
        <a:bodyPr/>
        <a:lstStyle/>
        <a:p>
          <a:endParaRPr lang="da-DK">
            <a:latin typeface="Montserrat Light" panose="00000400000000000000" pitchFamily="50" charset="0"/>
          </a:endParaRPr>
        </a:p>
      </dgm:t>
    </dgm:pt>
    <dgm:pt modelId="{ECA9EF76-3A8C-4C20-8758-38F1D1906DD5}">
      <dgm:prSet custT="1"/>
      <dgm:spPr/>
      <dgm:t>
        <a:bodyPr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50" charset="0"/>
              <a:ea typeface="+mn-ea"/>
              <a:cs typeface="+mn-cs"/>
            </a:rPr>
            <a:t>FORTRÆDE I FOLKETINGET</a:t>
          </a:r>
        </a:p>
        <a:p>
          <a:pPr marL="0"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kern="1200">
              <a:latin typeface="Montserrat Light" panose="00000400000000000000" pitchFamily="50" charset="0"/>
            </a:rPr>
            <a:t>DBU er til foretræde i Folketinget hos Kulturudvalget</a:t>
          </a:r>
          <a:endParaRPr lang="da-DK" sz="8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Montserrat Light" panose="00000400000000000000" pitchFamily="50" charset="0"/>
            <a:ea typeface="+mn-ea"/>
            <a:cs typeface="+mn-cs"/>
          </a:endParaRPr>
        </a:p>
      </dgm:t>
    </dgm:pt>
    <dgm:pt modelId="{EFDB8C02-112E-4E7C-93D3-558B587A3F08}" type="parTrans" cxnId="{F9440A03-FED7-41FE-8743-E6D0668DD37E}">
      <dgm:prSet/>
      <dgm:spPr/>
      <dgm:t>
        <a:bodyPr/>
        <a:lstStyle/>
        <a:p>
          <a:endParaRPr lang="da-DK"/>
        </a:p>
      </dgm:t>
    </dgm:pt>
    <dgm:pt modelId="{B4B0ECE8-6922-4377-B5A5-2985CBC0F0CB}" type="sibTrans" cxnId="{F9440A03-FED7-41FE-8743-E6D0668DD37E}">
      <dgm:prSet/>
      <dgm:spPr/>
      <dgm:t>
        <a:bodyPr/>
        <a:lstStyle/>
        <a:p>
          <a:endParaRPr lang="da-DK">
            <a:latin typeface="Montserrat Light" panose="00000400000000000000" pitchFamily="50" charset="0"/>
          </a:endParaRPr>
        </a:p>
      </dgm:t>
    </dgm:pt>
    <dgm:pt modelId="{D6FCAF2A-CD8F-4A7D-BE0B-3BC52BACC841}">
      <dgm:prSet custT="1"/>
      <dgm:spPr/>
      <dgm:t>
        <a:bodyPr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50" charset="0"/>
              <a:ea typeface="+mn-ea"/>
              <a:cs typeface="+mn-cs"/>
            </a:rPr>
            <a:t>ARRANGEMENT FOR MEDLEMMER AF FANKLUBBEN </a:t>
          </a:r>
        </a:p>
        <a:p>
          <a:pPr marL="0"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b="1" kern="1200">
              <a:latin typeface="Montserrat Light" panose="00000400000000000000" pitchFamily="50" charset="0"/>
            </a:rPr>
            <a:t>D</a:t>
          </a:r>
          <a:r>
            <a:rPr lang="da-DK" sz="800" kern="1200">
              <a:latin typeface="Montserrat Light" panose="00000400000000000000" pitchFamily="50" charset="0"/>
            </a:rPr>
            <a:t>eltagelse og oplæg af blandt andre Jesper Møller. </a:t>
          </a:r>
        </a:p>
      </dgm:t>
    </dgm:pt>
    <dgm:pt modelId="{2D5C7EAD-32CD-43BA-8A0A-A038A51D1C16}" type="parTrans" cxnId="{6FA0AC2A-EA6E-47D4-9EAB-F38D72A79CBC}">
      <dgm:prSet/>
      <dgm:spPr/>
      <dgm:t>
        <a:bodyPr/>
        <a:lstStyle/>
        <a:p>
          <a:endParaRPr lang="da-DK"/>
        </a:p>
      </dgm:t>
    </dgm:pt>
    <dgm:pt modelId="{D9AD9F3C-E249-4B43-BC50-01D3A49CB7AE}" type="sibTrans" cxnId="{6FA0AC2A-EA6E-47D4-9EAB-F38D72A79CBC}">
      <dgm:prSet/>
      <dgm:spPr/>
      <dgm:t>
        <a:bodyPr/>
        <a:lstStyle/>
        <a:p>
          <a:endParaRPr lang="da-DK">
            <a:latin typeface="Montserrat Light" panose="00000400000000000000" pitchFamily="50" charset="0"/>
          </a:endParaRPr>
        </a:p>
      </dgm:t>
    </dgm:pt>
    <dgm:pt modelId="{EFBFB7F8-5DE5-4165-91C4-EE7E276E5F34}">
      <dgm:prSet custT="1"/>
      <dgm:spPr/>
      <dgm:t>
        <a:bodyPr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50" charset="0"/>
              <a:ea typeface="+mn-ea"/>
              <a:cs typeface="+mn-cs"/>
            </a:rPr>
            <a:t>DEMOKRATIREFORM I FIFA</a:t>
          </a:r>
        </a:p>
        <a:p>
          <a:pPr marL="0"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kern="1200">
              <a:latin typeface="Montserrat Light" panose="00000400000000000000" pitchFamily="50" charset="0"/>
            </a:rPr>
            <a:t>Arbejde for og gennemførelse af demokratireform i FIFA, som bl.a. ændrede reglerne for tildeling af VM-værtskaber</a:t>
          </a:r>
        </a:p>
      </dgm:t>
    </dgm:pt>
    <dgm:pt modelId="{1061AD12-AD64-44A5-9002-F6DAD33F6242}" type="parTrans" cxnId="{A652EA90-B245-49A1-83A2-6C5D925C6BFB}">
      <dgm:prSet/>
      <dgm:spPr/>
      <dgm:t>
        <a:bodyPr/>
        <a:lstStyle/>
        <a:p>
          <a:endParaRPr lang="da-DK"/>
        </a:p>
      </dgm:t>
    </dgm:pt>
    <dgm:pt modelId="{2A631632-A16E-46EB-83DA-2AFBC2EAC9F6}" type="sibTrans" cxnId="{A652EA90-B245-49A1-83A2-6C5D925C6BFB}">
      <dgm:prSet/>
      <dgm:spPr/>
      <dgm:t>
        <a:bodyPr/>
        <a:lstStyle/>
        <a:p>
          <a:endParaRPr lang="da-DK"/>
        </a:p>
      </dgm:t>
    </dgm:pt>
    <dgm:pt modelId="{1D50591F-CFDC-43AC-9E8F-D472BF0CAD8A}">
      <dgm:prSet custT="1"/>
      <dgm:spPr/>
      <dgm:t>
        <a:bodyPr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da-DK" sz="8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50" charset="0"/>
              <a:ea typeface="+mn-ea"/>
              <a:cs typeface="+mn-cs"/>
            </a:rPr>
            <a:t>LANDSHOLDETS MARKERING</a:t>
          </a:r>
        </a:p>
        <a:p>
          <a:pPr marL="0"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Char char="o"/>
          </a:pPr>
          <a:r>
            <a:rPr lang="da-DK" sz="800" kern="1200">
              <a:latin typeface="Montserrat Light" panose="00000400000000000000" pitchFamily="50" charset="0"/>
            </a:rPr>
            <a:t>Det danske herrelandshold markerer deres støtte til migranternes rettigheder ved VM-kval kampene i marts </a:t>
          </a:r>
        </a:p>
      </dgm:t>
    </dgm:pt>
    <dgm:pt modelId="{FC902F84-E3CB-4A94-BEEF-E7A022F0579E}" type="parTrans" cxnId="{973E8BB1-E932-4113-9B3E-559C8201A4B6}">
      <dgm:prSet/>
      <dgm:spPr/>
      <dgm:t>
        <a:bodyPr/>
        <a:lstStyle/>
        <a:p>
          <a:endParaRPr lang="da-DK"/>
        </a:p>
      </dgm:t>
    </dgm:pt>
    <dgm:pt modelId="{1283FE65-B36A-40AF-B80D-03B22318647E}" type="sibTrans" cxnId="{973E8BB1-E932-4113-9B3E-559C8201A4B6}">
      <dgm:prSet/>
      <dgm:spPr/>
      <dgm:t>
        <a:bodyPr/>
        <a:lstStyle/>
        <a:p>
          <a:endParaRPr lang="da-DK"/>
        </a:p>
      </dgm:t>
    </dgm:pt>
    <dgm:pt modelId="{BA738FB7-F2BF-449B-B2BE-E3A5E884DA65}">
      <dgm:prSet custT="1"/>
      <dgm:spPr/>
      <dgm:t>
        <a:bodyPr/>
        <a:lstStyle/>
        <a:p>
          <a:r>
            <a:rPr lang="da-DK" sz="800" b="1" kern="1200">
              <a:latin typeface="Montserrat" panose="00000500000000000000" pitchFamily="50" charset="0"/>
            </a:rPr>
            <a:t>NY INTERNATIONAL STRATEGI</a:t>
          </a:r>
        </a:p>
        <a:p>
          <a:r>
            <a:rPr lang="da-DK" sz="8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Light" panose="00000400000000000000" pitchFamily="50" charset="0"/>
              <a:ea typeface="+mn-ea"/>
              <a:cs typeface="+mn-cs"/>
            </a:rPr>
            <a:t>DBU lancerer en ny international strategi, der blandt andet skal fremme dansk fodbolds indflydelse internationalt, herunder øget fokus på menneskerettigheder i fodbold</a:t>
          </a:r>
        </a:p>
      </dgm:t>
    </dgm:pt>
    <dgm:pt modelId="{BF9FEE54-A940-424E-8046-915803893629}" type="parTrans" cxnId="{E1F45BCE-3F8A-47A0-AAF9-CE53D0D41AE8}">
      <dgm:prSet/>
      <dgm:spPr/>
      <dgm:t>
        <a:bodyPr/>
        <a:lstStyle/>
        <a:p>
          <a:endParaRPr lang="da-DK"/>
        </a:p>
      </dgm:t>
    </dgm:pt>
    <dgm:pt modelId="{960CEB22-4B07-4B0F-8B3E-582371C01241}" type="sibTrans" cxnId="{E1F45BCE-3F8A-47A0-AAF9-CE53D0D41AE8}">
      <dgm:prSet/>
      <dgm:spPr/>
      <dgm:t>
        <a:bodyPr/>
        <a:lstStyle/>
        <a:p>
          <a:endParaRPr lang="da-DK"/>
        </a:p>
      </dgm:t>
    </dgm:pt>
    <dgm:pt modelId="{F2CF2238-6FBB-4CB5-8AAF-01DA8D533AF6}">
      <dgm:prSet custT="1"/>
      <dgm:spPr/>
      <dgm:t>
        <a:bodyPr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da-DK" sz="8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50" charset="0"/>
              <a:ea typeface="+mn-ea"/>
              <a:cs typeface="+mn-cs"/>
            </a:rPr>
            <a:t>ÅBENT BREV TIL FIFA</a:t>
          </a:r>
        </a:p>
        <a:p>
          <a:pPr marL="0"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Light" panose="00000400000000000000" pitchFamily="50" charset="0"/>
              <a:ea typeface="+mn-ea"/>
              <a:cs typeface="+mn-cs"/>
            </a:rPr>
            <a:t>DBU sender åbent brev til FIFA’s ledelse med fire krav om forberedelserne til og afviklingen af VM i 2022</a:t>
          </a:r>
        </a:p>
      </dgm:t>
    </dgm:pt>
    <dgm:pt modelId="{E8DE0322-1303-40A8-B660-55EC21D1107B}" type="parTrans" cxnId="{20D7E0E4-004A-44F4-8FC2-A5B9A15E5EDC}">
      <dgm:prSet/>
      <dgm:spPr/>
      <dgm:t>
        <a:bodyPr/>
        <a:lstStyle/>
        <a:p>
          <a:endParaRPr lang="da-DK"/>
        </a:p>
      </dgm:t>
    </dgm:pt>
    <dgm:pt modelId="{AF1A38D2-A10A-493D-86E9-432016B6361D}" type="sibTrans" cxnId="{20D7E0E4-004A-44F4-8FC2-A5B9A15E5EDC}">
      <dgm:prSet/>
      <dgm:spPr/>
      <dgm:t>
        <a:bodyPr/>
        <a:lstStyle/>
        <a:p>
          <a:endParaRPr lang="da-DK"/>
        </a:p>
      </dgm:t>
    </dgm:pt>
    <dgm:pt modelId="{810F66AF-E794-498E-912E-4BC5CD76976D}">
      <dgm:prSet custT="1"/>
      <dgm:spPr/>
      <dgm:t>
        <a:bodyPr/>
        <a:lstStyle/>
        <a:p>
          <a:r>
            <a:rPr lang="da-DK" sz="8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50" charset="0"/>
              <a:ea typeface="+mn-ea"/>
              <a:cs typeface="+mn-cs"/>
            </a:rPr>
            <a:t>TOP-MØDE MED FIFA</a:t>
          </a:r>
        </a:p>
        <a:p>
          <a:r>
            <a:rPr lang="da-DK" sz="8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Light" panose="00000400000000000000" pitchFamily="50" charset="0"/>
              <a:ea typeface="+mn-ea"/>
              <a:cs typeface="+mn-cs"/>
            </a:rPr>
            <a:t>De nordiske forbund mødes med FIFA’s topledelse og repræsentanter fra VM-arrangørerne  i Qatar</a:t>
          </a:r>
        </a:p>
      </dgm:t>
    </dgm:pt>
    <dgm:pt modelId="{590C4F6B-1EF0-471C-AA6C-AE9BC5831DA1}" type="parTrans" cxnId="{9A6DC455-5D2E-4638-8723-7BC3614553A5}">
      <dgm:prSet/>
      <dgm:spPr/>
      <dgm:t>
        <a:bodyPr/>
        <a:lstStyle/>
        <a:p>
          <a:endParaRPr lang="da-DK"/>
        </a:p>
      </dgm:t>
    </dgm:pt>
    <dgm:pt modelId="{75B7D4F1-1970-4819-A943-F6FD6441CA65}" type="sibTrans" cxnId="{9A6DC455-5D2E-4638-8723-7BC3614553A5}">
      <dgm:prSet/>
      <dgm:spPr/>
      <dgm:t>
        <a:bodyPr/>
        <a:lstStyle/>
        <a:p>
          <a:endParaRPr lang="da-DK"/>
        </a:p>
      </dgm:t>
    </dgm:pt>
    <dgm:pt modelId="{8AACABC4-C65D-474B-A8A1-A52AAB6FD13B}" type="pres">
      <dgm:prSet presAssocID="{A238B7CC-A39C-4307-98E8-CA6FF93E9E9A}" presName="Name0" presStyleCnt="0">
        <dgm:presLayoutVars>
          <dgm:dir/>
          <dgm:animLvl val="lvl"/>
          <dgm:resizeHandles val="exact"/>
        </dgm:presLayoutVars>
      </dgm:prSet>
      <dgm:spPr/>
    </dgm:pt>
    <dgm:pt modelId="{F1ADA5AD-8C5E-4919-A36A-829C02835CE4}" type="pres">
      <dgm:prSet presAssocID="{EEE5DADB-C90A-4907-814F-4F4BD0054648}" presName="vertFlow" presStyleCnt="0"/>
      <dgm:spPr/>
    </dgm:pt>
    <dgm:pt modelId="{8544C09B-7DCF-4F93-A024-4BEBEA14ECF0}" type="pres">
      <dgm:prSet presAssocID="{EEE5DADB-C90A-4907-814F-4F4BD0054648}" presName="header" presStyleLbl="node1" presStyleIdx="0" presStyleCnt="5"/>
      <dgm:spPr>
        <a:xfrm>
          <a:off x="191070" y="402"/>
          <a:ext cx="1241765" cy="310441"/>
        </a:xfrm>
        <a:prstGeom prst="roundRect">
          <a:avLst>
            <a:gd name="adj" fmla="val 10000"/>
          </a:avLst>
        </a:prstGeom>
      </dgm:spPr>
    </dgm:pt>
    <dgm:pt modelId="{22D8E7D3-369E-429C-ABA2-137CB91C4003}" type="pres">
      <dgm:prSet presAssocID="{BF9FEE54-A940-424E-8046-915803893629}" presName="parTrans" presStyleLbl="sibTrans2D1" presStyleIdx="0" presStyleCnt="12"/>
      <dgm:spPr/>
    </dgm:pt>
    <dgm:pt modelId="{10DA9FC5-54DF-4B22-AAE8-22708AA105C0}" type="pres">
      <dgm:prSet presAssocID="{BA738FB7-F2BF-449B-B2BE-E3A5E884DA65}" presName="child" presStyleLbl="alignAccFollowNode1" presStyleIdx="0" presStyleCnt="12" custScaleY="340643">
        <dgm:presLayoutVars>
          <dgm:chMax val="0"/>
          <dgm:bulletEnabled val="1"/>
        </dgm:presLayoutVars>
      </dgm:prSet>
      <dgm:spPr/>
    </dgm:pt>
    <dgm:pt modelId="{5A4EC932-69AC-4C43-AAA9-5CC0604D26CF}" type="pres">
      <dgm:prSet presAssocID="{960CEB22-4B07-4B0F-8B3E-582371C01241}" presName="sibTrans" presStyleLbl="sibTrans2D1" presStyleIdx="1" presStyleCnt="12"/>
      <dgm:spPr/>
    </dgm:pt>
    <dgm:pt modelId="{EFF55518-B343-4E1C-AD04-01109EFDF84A}" type="pres">
      <dgm:prSet presAssocID="{CC8DDCEB-2D74-403B-A176-A1B6C975B789}" presName="child" presStyleLbl="alignAccFollowNode1" presStyleIdx="1" presStyleCnt="12" custScaleX="87754" custScaleY="485088">
        <dgm:presLayoutVars>
          <dgm:chMax val="0"/>
          <dgm:bulletEnabled val="1"/>
        </dgm:presLayoutVars>
      </dgm:prSet>
      <dgm:spPr/>
    </dgm:pt>
    <dgm:pt modelId="{FAF0B80A-8B00-443E-828E-E804080B032F}" type="pres">
      <dgm:prSet presAssocID="{EEE5DADB-C90A-4907-814F-4F4BD0054648}" presName="hSp" presStyleCnt="0"/>
      <dgm:spPr/>
    </dgm:pt>
    <dgm:pt modelId="{EE000CB4-1C81-4C04-9CFF-8CAEDA5EB782}" type="pres">
      <dgm:prSet presAssocID="{2327A958-6F18-40B8-B44F-F2DD628A4F29}" presName="vertFlow" presStyleCnt="0"/>
      <dgm:spPr/>
    </dgm:pt>
    <dgm:pt modelId="{2DB46351-4BFF-48B5-B0AE-FA75837FBDA7}" type="pres">
      <dgm:prSet presAssocID="{2327A958-6F18-40B8-B44F-F2DD628A4F29}" presName="header" presStyleLbl="node1" presStyleIdx="1" presStyleCnt="5"/>
      <dgm:spPr>
        <a:xfrm>
          <a:off x="1819204" y="2038"/>
          <a:ext cx="1145601" cy="286400"/>
        </a:xfrm>
        <a:prstGeom prst="roundRect">
          <a:avLst>
            <a:gd name="adj" fmla="val 10000"/>
          </a:avLst>
        </a:prstGeom>
      </dgm:spPr>
    </dgm:pt>
    <dgm:pt modelId="{A36334D5-F247-45C8-94FE-B958940A5D5F}" type="pres">
      <dgm:prSet presAssocID="{EB6DF357-D782-4657-8D12-7E81D737547A}" presName="parTrans" presStyleLbl="sibTrans2D1" presStyleIdx="2" presStyleCnt="12"/>
      <dgm:spPr/>
    </dgm:pt>
    <dgm:pt modelId="{19FA8BAC-C983-4EC6-9BBC-98A5F9B1694F}" type="pres">
      <dgm:prSet presAssocID="{C86DD00D-0883-42C8-96A0-4DAF7FBEC9F7}" presName="child" presStyleLbl="alignAccFollowNode1" presStyleIdx="2" presStyleCnt="12" custScaleY="253379">
        <dgm:presLayoutVars>
          <dgm:chMax val="0"/>
          <dgm:bulletEnabled val="1"/>
        </dgm:presLayoutVars>
      </dgm:prSet>
      <dgm:spPr/>
    </dgm:pt>
    <dgm:pt modelId="{91263D4A-AFA7-42F4-B879-EABF5938ED18}" type="pres">
      <dgm:prSet presAssocID="{4C551BC8-7C83-47DC-A43D-08EF5B9E7D6D}" presName="sibTrans" presStyleLbl="sibTrans2D1" presStyleIdx="3" presStyleCnt="12"/>
      <dgm:spPr/>
    </dgm:pt>
    <dgm:pt modelId="{EF4A3B40-A0E6-40E4-998F-C56BE28986C0}" type="pres">
      <dgm:prSet presAssocID="{EFBFB7F8-5DE5-4165-91C4-EE7E276E5F34}" presName="child" presStyleLbl="alignAccFollowNode1" presStyleIdx="3" presStyleCnt="12" custScaleY="260392">
        <dgm:presLayoutVars>
          <dgm:chMax val="0"/>
          <dgm:bulletEnabled val="1"/>
        </dgm:presLayoutVars>
      </dgm:prSet>
      <dgm:spPr/>
    </dgm:pt>
    <dgm:pt modelId="{A7712E82-DB34-407F-853C-CBED40DD600F}" type="pres">
      <dgm:prSet presAssocID="{2327A958-6F18-40B8-B44F-F2DD628A4F29}" presName="hSp" presStyleCnt="0"/>
      <dgm:spPr/>
    </dgm:pt>
    <dgm:pt modelId="{529390CC-2B1A-4315-9353-B8929974BE6F}" type="pres">
      <dgm:prSet presAssocID="{FEEAF1D0-1940-41CD-A857-288380F661A9}" presName="vertFlow" presStyleCnt="0"/>
      <dgm:spPr/>
    </dgm:pt>
    <dgm:pt modelId="{025A9B90-81F7-484A-8358-153242D60D6D}" type="pres">
      <dgm:prSet presAssocID="{FEEAF1D0-1940-41CD-A857-288380F661A9}" presName="header" presStyleLbl="node1" presStyleIdx="2" presStyleCnt="5"/>
      <dgm:spPr/>
    </dgm:pt>
    <dgm:pt modelId="{38AF902B-B344-4675-82C6-DA4C1F951197}" type="pres">
      <dgm:prSet presAssocID="{49DEFDEE-4F2B-4A9F-B9CA-421DD624F00D}" presName="parTrans" presStyleLbl="sibTrans2D1" presStyleIdx="4" presStyleCnt="12"/>
      <dgm:spPr/>
    </dgm:pt>
    <dgm:pt modelId="{3D817A68-52B7-4B44-9957-64667AACF9DE}" type="pres">
      <dgm:prSet presAssocID="{5FC25937-70D0-45F4-9E73-0C8E31D6B1E1}" presName="child" presStyleLbl="alignAccFollowNode1" presStyleIdx="4" presStyleCnt="12" custScaleY="227822">
        <dgm:presLayoutVars>
          <dgm:chMax val="0"/>
          <dgm:bulletEnabled val="1"/>
        </dgm:presLayoutVars>
      </dgm:prSet>
      <dgm:spPr/>
    </dgm:pt>
    <dgm:pt modelId="{121919F6-AF9E-475D-9A7E-DDDA126A023C}" type="pres">
      <dgm:prSet presAssocID="{CD18A973-A4D4-4103-B01C-156C190411F3}" presName="sibTrans" presStyleLbl="sibTrans2D1" presStyleIdx="5" presStyleCnt="12"/>
      <dgm:spPr/>
    </dgm:pt>
    <dgm:pt modelId="{BA2A47CA-392D-40E0-9395-EE882CC548D2}" type="pres">
      <dgm:prSet presAssocID="{ECA9EF76-3A8C-4C20-8758-38F1D1906DD5}" presName="child" presStyleLbl="alignAccFollowNode1" presStyleIdx="5" presStyleCnt="12" custScaleY="168410">
        <dgm:presLayoutVars>
          <dgm:chMax val="0"/>
          <dgm:bulletEnabled val="1"/>
        </dgm:presLayoutVars>
      </dgm:prSet>
      <dgm:spPr/>
    </dgm:pt>
    <dgm:pt modelId="{EF4F1259-40A6-4AF3-AD2E-DAD811C320B4}" type="pres">
      <dgm:prSet presAssocID="{B4B0ECE8-6922-4377-B5A5-2985CBC0F0CB}" presName="sibTrans" presStyleLbl="sibTrans2D1" presStyleIdx="6" presStyleCnt="12"/>
      <dgm:spPr/>
    </dgm:pt>
    <dgm:pt modelId="{A391FF4B-48F4-47ED-9B4F-2F4C3C108F4A}" type="pres">
      <dgm:prSet presAssocID="{D6FCAF2A-CD8F-4A7D-BE0B-3BC52BACC841}" presName="child" presStyleLbl="alignAccFollowNode1" presStyleIdx="6" presStyleCnt="12" custScaleY="186653">
        <dgm:presLayoutVars>
          <dgm:chMax val="0"/>
          <dgm:bulletEnabled val="1"/>
        </dgm:presLayoutVars>
      </dgm:prSet>
      <dgm:spPr/>
    </dgm:pt>
    <dgm:pt modelId="{2829F2AF-A773-4887-B9D8-8E0ABB20E8C1}" type="pres">
      <dgm:prSet presAssocID="{FEEAF1D0-1940-41CD-A857-288380F661A9}" presName="hSp" presStyleCnt="0"/>
      <dgm:spPr/>
    </dgm:pt>
    <dgm:pt modelId="{1238F3D8-8AEE-4B20-B1BC-6F28740A9EB9}" type="pres">
      <dgm:prSet presAssocID="{AC9FAFC2-8E4B-4C9B-9B90-BC7999F175D5}" presName="vertFlow" presStyleCnt="0"/>
      <dgm:spPr/>
    </dgm:pt>
    <dgm:pt modelId="{FAB01547-D999-4C72-A7FB-37999658B805}" type="pres">
      <dgm:prSet presAssocID="{AC9FAFC2-8E4B-4C9B-9B90-BC7999F175D5}" presName="header" presStyleLbl="node1" presStyleIdx="3" presStyleCnt="5"/>
      <dgm:spPr>
        <a:xfrm>
          <a:off x="4431176" y="2038"/>
          <a:ext cx="1145601" cy="286400"/>
        </a:xfrm>
        <a:prstGeom prst="roundRect">
          <a:avLst>
            <a:gd name="adj" fmla="val 10000"/>
          </a:avLst>
        </a:prstGeom>
      </dgm:spPr>
    </dgm:pt>
    <dgm:pt modelId="{34CBABC7-CCC0-4946-99CF-301F50C28473}" type="pres">
      <dgm:prSet presAssocID="{590C4F6B-1EF0-471C-AA6C-AE9BC5831DA1}" presName="parTrans" presStyleLbl="sibTrans2D1" presStyleIdx="7" presStyleCnt="12"/>
      <dgm:spPr/>
    </dgm:pt>
    <dgm:pt modelId="{45D1B9F2-EFF4-4CD3-A1B0-D44560FDD7B8}" type="pres">
      <dgm:prSet presAssocID="{810F66AF-E794-498E-912E-4BC5CD76976D}" presName="child" presStyleLbl="alignAccFollowNode1" presStyleIdx="7" presStyleCnt="12" custScaleY="192687">
        <dgm:presLayoutVars>
          <dgm:chMax val="0"/>
          <dgm:bulletEnabled val="1"/>
        </dgm:presLayoutVars>
      </dgm:prSet>
      <dgm:spPr/>
    </dgm:pt>
    <dgm:pt modelId="{2E87270C-196C-4786-8FCB-AC13AE675824}" type="pres">
      <dgm:prSet presAssocID="{75B7D4F1-1970-4819-A943-F6FD6441CA65}" presName="sibTrans" presStyleLbl="sibTrans2D1" presStyleIdx="8" presStyleCnt="12"/>
      <dgm:spPr/>
    </dgm:pt>
    <dgm:pt modelId="{4FC948D0-52AE-4224-8512-0A8FA2DA5F4D}" type="pres">
      <dgm:prSet presAssocID="{73F826D3-2E39-45FA-AB24-5E775DC7BA16}" presName="child" presStyleLbl="alignAccFollowNode1" presStyleIdx="8" presStyleCnt="12" custScaleY="185583">
        <dgm:presLayoutVars>
          <dgm:chMax val="0"/>
          <dgm:bulletEnabled val="1"/>
        </dgm:presLayoutVars>
      </dgm:prSet>
      <dgm:spPr/>
    </dgm:pt>
    <dgm:pt modelId="{92AD0C44-3F6E-487F-9F39-78ABAB96B8F8}" type="pres">
      <dgm:prSet presAssocID="{AC9FAFC2-8E4B-4C9B-9B90-BC7999F175D5}" presName="hSp" presStyleCnt="0"/>
      <dgm:spPr/>
    </dgm:pt>
    <dgm:pt modelId="{E6744E0D-06ED-40D5-8964-CA32A1E52DBF}" type="pres">
      <dgm:prSet presAssocID="{FE55C502-8852-4FCB-A2AE-8D28A46C0C6A}" presName="vertFlow" presStyleCnt="0"/>
      <dgm:spPr/>
    </dgm:pt>
    <dgm:pt modelId="{26AB58A3-FCA5-46A6-9192-BAFC28FDD811}" type="pres">
      <dgm:prSet presAssocID="{FE55C502-8852-4FCB-A2AE-8D28A46C0C6A}" presName="header" presStyleLbl="node1" presStyleIdx="4" presStyleCnt="5"/>
      <dgm:spPr/>
    </dgm:pt>
    <dgm:pt modelId="{9EC51EF5-E986-4BEC-93E3-702CF729DE27}" type="pres">
      <dgm:prSet presAssocID="{A139067B-63CF-467B-AF13-3310648A146E}" presName="parTrans" presStyleLbl="sibTrans2D1" presStyleIdx="9" presStyleCnt="12"/>
      <dgm:spPr/>
    </dgm:pt>
    <dgm:pt modelId="{C9A4CD08-7382-4344-A698-5CEEB93BCE69}" type="pres">
      <dgm:prSet presAssocID="{B9569F84-FAD7-4462-B6FB-55BD94C215CF}" presName="child" presStyleLbl="alignAccFollowNode1" presStyleIdx="9" presStyleCnt="12" custScaleY="208556">
        <dgm:presLayoutVars>
          <dgm:chMax val="0"/>
          <dgm:bulletEnabled val="1"/>
        </dgm:presLayoutVars>
      </dgm:prSet>
      <dgm:spPr/>
    </dgm:pt>
    <dgm:pt modelId="{B1374F34-6A27-46AA-8ED6-1A45C834D608}" type="pres">
      <dgm:prSet presAssocID="{92BC1711-0E83-4E45-841E-8EF39D4DFC38}" presName="sibTrans" presStyleLbl="sibTrans2D1" presStyleIdx="10" presStyleCnt="12"/>
      <dgm:spPr/>
    </dgm:pt>
    <dgm:pt modelId="{7EED8D22-57BD-4E97-BA03-D52AFAA26162}" type="pres">
      <dgm:prSet presAssocID="{1D50591F-CFDC-43AC-9E8F-D472BF0CAD8A}" presName="child" presStyleLbl="alignAccFollowNode1" presStyleIdx="10" presStyleCnt="12" custScaleY="260287">
        <dgm:presLayoutVars>
          <dgm:chMax val="0"/>
          <dgm:bulletEnabled val="1"/>
        </dgm:presLayoutVars>
      </dgm:prSet>
      <dgm:spPr/>
    </dgm:pt>
    <dgm:pt modelId="{54E09219-ADAF-4EB7-B200-B82943AF03A4}" type="pres">
      <dgm:prSet presAssocID="{1283FE65-B36A-40AF-B80D-03B22318647E}" presName="sibTrans" presStyleLbl="sibTrans2D1" presStyleIdx="11" presStyleCnt="12"/>
      <dgm:spPr/>
    </dgm:pt>
    <dgm:pt modelId="{DD067781-F13F-4D7C-AB9D-D7AC3D1E4007}" type="pres">
      <dgm:prSet presAssocID="{F2CF2238-6FBB-4CB5-8AAF-01DA8D533AF6}" presName="child" presStyleLbl="alignAccFollowNode1" presStyleIdx="11" presStyleCnt="12" custScaleY="224800">
        <dgm:presLayoutVars>
          <dgm:chMax val="0"/>
          <dgm:bulletEnabled val="1"/>
        </dgm:presLayoutVars>
      </dgm:prSet>
      <dgm:spPr/>
    </dgm:pt>
  </dgm:ptLst>
  <dgm:cxnLst>
    <dgm:cxn modelId="{F9440A03-FED7-41FE-8743-E6D0668DD37E}" srcId="{FEEAF1D0-1940-41CD-A857-288380F661A9}" destId="{ECA9EF76-3A8C-4C20-8758-38F1D1906DD5}" srcOrd="1" destOrd="0" parTransId="{EFDB8C02-112E-4E7C-93D3-558B587A3F08}" sibTransId="{B4B0ECE8-6922-4377-B5A5-2985CBC0F0CB}"/>
    <dgm:cxn modelId="{59278C0F-E4C7-49D7-A5A9-1CD4E05C4B8B}" type="presOf" srcId="{EEE5DADB-C90A-4907-814F-4F4BD0054648}" destId="{8544C09B-7DCF-4F93-A024-4BEBEA14ECF0}" srcOrd="0" destOrd="0" presId="urn:microsoft.com/office/officeart/2005/8/layout/lProcess1"/>
    <dgm:cxn modelId="{47438911-88AE-4FFB-A291-20E711284884}" type="presOf" srcId="{CC8DDCEB-2D74-403B-A176-A1B6C975B789}" destId="{EFF55518-B343-4E1C-AD04-01109EFDF84A}" srcOrd="0" destOrd="0" presId="urn:microsoft.com/office/officeart/2005/8/layout/lProcess1"/>
    <dgm:cxn modelId="{D5226B12-A2FB-47B7-9746-F4D0DEAA69FE}" type="presOf" srcId="{2327A958-6F18-40B8-B44F-F2DD628A4F29}" destId="{2DB46351-4BFF-48B5-B0AE-FA75837FBDA7}" srcOrd="0" destOrd="0" presId="urn:microsoft.com/office/officeart/2005/8/layout/lProcess1"/>
    <dgm:cxn modelId="{A37CE522-94DC-4E7B-A464-9F16DA74D551}" type="presOf" srcId="{92BC1711-0E83-4E45-841E-8EF39D4DFC38}" destId="{B1374F34-6A27-46AA-8ED6-1A45C834D608}" srcOrd="0" destOrd="0" presId="urn:microsoft.com/office/officeart/2005/8/layout/lProcess1"/>
    <dgm:cxn modelId="{296A6428-E38F-468A-8D67-6764736D4F8A}" type="presOf" srcId="{CD18A973-A4D4-4103-B01C-156C190411F3}" destId="{121919F6-AF9E-475D-9A7E-DDDA126A023C}" srcOrd="0" destOrd="0" presId="urn:microsoft.com/office/officeart/2005/8/layout/lProcess1"/>
    <dgm:cxn modelId="{6FA0AC2A-EA6E-47D4-9EAB-F38D72A79CBC}" srcId="{FEEAF1D0-1940-41CD-A857-288380F661A9}" destId="{D6FCAF2A-CD8F-4A7D-BE0B-3BC52BACC841}" srcOrd="2" destOrd="0" parTransId="{2D5C7EAD-32CD-43BA-8A0A-A038A51D1C16}" sibTransId="{D9AD9F3C-E249-4B43-BC50-01D3A49CB7AE}"/>
    <dgm:cxn modelId="{D4C9D232-5F9A-4CC1-817B-8B02269FBD09}" type="presOf" srcId="{590C4F6B-1EF0-471C-AA6C-AE9BC5831DA1}" destId="{34CBABC7-CCC0-4946-99CF-301F50C28473}" srcOrd="0" destOrd="0" presId="urn:microsoft.com/office/officeart/2005/8/layout/lProcess1"/>
    <dgm:cxn modelId="{63D8FE36-3C7E-4130-A46E-2BDAC2786CBB}" type="presOf" srcId="{73F826D3-2E39-45FA-AB24-5E775DC7BA16}" destId="{4FC948D0-52AE-4224-8512-0A8FA2DA5F4D}" srcOrd="0" destOrd="0" presId="urn:microsoft.com/office/officeart/2005/8/layout/lProcess1"/>
    <dgm:cxn modelId="{B1933562-6361-42F5-A37A-45EBBA6BC73B}" type="presOf" srcId="{EB6DF357-D782-4657-8D12-7E81D737547A}" destId="{A36334D5-F247-45C8-94FE-B958940A5D5F}" srcOrd="0" destOrd="0" presId="urn:microsoft.com/office/officeart/2005/8/layout/lProcess1"/>
    <dgm:cxn modelId="{23074D44-4DE5-4DDE-B062-DAAD57E60CAB}" type="presOf" srcId="{4C551BC8-7C83-47DC-A43D-08EF5B9E7D6D}" destId="{91263D4A-AFA7-42F4-B879-EABF5938ED18}" srcOrd="0" destOrd="0" presId="urn:microsoft.com/office/officeart/2005/8/layout/lProcess1"/>
    <dgm:cxn modelId="{F7C73466-73DE-4661-99A6-0D23871AC5C4}" type="presOf" srcId="{5FC25937-70D0-45F4-9E73-0C8E31D6B1E1}" destId="{3D817A68-52B7-4B44-9957-64667AACF9DE}" srcOrd="0" destOrd="0" presId="urn:microsoft.com/office/officeart/2005/8/layout/lProcess1"/>
    <dgm:cxn modelId="{370B5346-D055-44ED-857A-E6A33BE93052}" type="presOf" srcId="{49DEFDEE-4F2B-4A9F-B9CA-421DD624F00D}" destId="{38AF902B-B344-4675-82C6-DA4C1F951197}" srcOrd="0" destOrd="0" presId="urn:microsoft.com/office/officeart/2005/8/layout/lProcess1"/>
    <dgm:cxn modelId="{A4C57968-035E-473F-8239-B4B3B9F102FB}" srcId="{A238B7CC-A39C-4307-98E8-CA6FF93E9E9A}" destId="{AC9FAFC2-8E4B-4C9B-9B90-BC7999F175D5}" srcOrd="3" destOrd="0" parTransId="{4D061BA5-24E6-4DB4-AC45-F03950B26BBD}" sibTransId="{22A54D93-7FD1-47E4-B41D-CF53C7345294}"/>
    <dgm:cxn modelId="{D5150149-C14A-4149-8E3A-C9D9BFE35955}" type="presOf" srcId="{1283FE65-B36A-40AF-B80D-03B22318647E}" destId="{54E09219-ADAF-4EB7-B200-B82943AF03A4}" srcOrd="0" destOrd="0" presId="urn:microsoft.com/office/officeart/2005/8/layout/lProcess1"/>
    <dgm:cxn modelId="{942EA069-D6AE-49D5-ADBA-931C304D41F9}" type="presOf" srcId="{ECA9EF76-3A8C-4C20-8758-38F1D1906DD5}" destId="{BA2A47CA-392D-40E0-9395-EE882CC548D2}" srcOrd="0" destOrd="0" presId="urn:microsoft.com/office/officeart/2005/8/layout/lProcess1"/>
    <dgm:cxn modelId="{53843F4C-FC1D-43A0-895A-EE73F58B5A7A}" srcId="{A238B7CC-A39C-4307-98E8-CA6FF93E9E9A}" destId="{FE55C502-8852-4FCB-A2AE-8D28A46C0C6A}" srcOrd="4" destOrd="0" parTransId="{7F1CA446-1529-44D8-A4FF-D1D5B17E9212}" sibTransId="{3694F875-0EEB-4959-ACA2-FD8A91C41130}"/>
    <dgm:cxn modelId="{ED2F3A4D-0D19-4F0C-ADAE-CFF64B491B80}" type="presOf" srcId="{C86DD00D-0883-42C8-96A0-4DAF7FBEC9F7}" destId="{19FA8BAC-C983-4EC6-9BBC-98A5F9B1694F}" srcOrd="0" destOrd="0" presId="urn:microsoft.com/office/officeart/2005/8/layout/lProcess1"/>
    <dgm:cxn modelId="{CD38CE4E-4D76-4877-9E72-588694658D42}" type="presOf" srcId="{EFBFB7F8-5DE5-4165-91C4-EE7E276E5F34}" destId="{EF4A3B40-A0E6-40E4-998F-C56BE28986C0}" srcOrd="0" destOrd="0" presId="urn:microsoft.com/office/officeart/2005/8/layout/lProcess1"/>
    <dgm:cxn modelId="{25959D52-E3F3-4743-9BDF-E0DB2E0B385A}" srcId="{AC9FAFC2-8E4B-4C9B-9B90-BC7999F175D5}" destId="{73F826D3-2E39-45FA-AB24-5E775DC7BA16}" srcOrd="1" destOrd="0" parTransId="{E946C6C9-116F-4AF7-B05B-0D3CD22A6CED}" sibTransId="{FE992616-C14C-4742-A85E-CB5327F3D9BA}"/>
    <dgm:cxn modelId="{9A6DC455-5D2E-4638-8723-7BC3614553A5}" srcId="{AC9FAFC2-8E4B-4C9B-9B90-BC7999F175D5}" destId="{810F66AF-E794-498E-912E-4BC5CD76976D}" srcOrd="0" destOrd="0" parTransId="{590C4F6B-1EF0-471C-AA6C-AE9BC5831DA1}" sibTransId="{75B7D4F1-1970-4819-A943-F6FD6441CA65}"/>
    <dgm:cxn modelId="{24B2D877-279B-4736-82CB-9C5620BF71D1}" srcId="{A238B7CC-A39C-4307-98E8-CA6FF93E9E9A}" destId="{FEEAF1D0-1940-41CD-A857-288380F661A9}" srcOrd="2" destOrd="0" parTransId="{EDB04E3C-BD52-4467-A32F-D5208B363CCD}" sibTransId="{C83F95A2-3DB2-44A0-BB2F-4ABA6A5032B4}"/>
    <dgm:cxn modelId="{CB24F079-9326-43DC-B8D6-95B97462A143}" type="presOf" srcId="{1D50591F-CFDC-43AC-9E8F-D472BF0CAD8A}" destId="{7EED8D22-57BD-4E97-BA03-D52AFAA26162}" srcOrd="0" destOrd="0" presId="urn:microsoft.com/office/officeart/2005/8/layout/lProcess1"/>
    <dgm:cxn modelId="{AAC7EF8D-AD0D-45A2-B973-267ECC4C6D47}" type="presOf" srcId="{810F66AF-E794-498E-912E-4BC5CD76976D}" destId="{45D1B9F2-EFF4-4CD3-A1B0-D44560FDD7B8}" srcOrd="0" destOrd="0" presId="urn:microsoft.com/office/officeart/2005/8/layout/lProcess1"/>
    <dgm:cxn modelId="{A652EA90-B245-49A1-83A2-6C5D925C6BFB}" srcId="{2327A958-6F18-40B8-B44F-F2DD628A4F29}" destId="{EFBFB7F8-5DE5-4165-91C4-EE7E276E5F34}" srcOrd="1" destOrd="0" parTransId="{1061AD12-AD64-44A5-9002-F6DAD33F6242}" sibTransId="{2A631632-A16E-46EB-83DA-2AFBC2EAC9F6}"/>
    <dgm:cxn modelId="{EB39EB91-7FC7-48AE-8A20-84CA9E252896}" type="presOf" srcId="{BA738FB7-F2BF-449B-B2BE-E3A5E884DA65}" destId="{10DA9FC5-54DF-4B22-AAE8-22708AA105C0}" srcOrd="0" destOrd="0" presId="urn:microsoft.com/office/officeart/2005/8/layout/lProcess1"/>
    <dgm:cxn modelId="{25968296-9C0A-4A23-A657-DD6AF127B653}" srcId="{FEEAF1D0-1940-41CD-A857-288380F661A9}" destId="{5FC25937-70D0-45F4-9E73-0C8E31D6B1E1}" srcOrd="0" destOrd="0" parTransId="{49DEFDEE-4F2B-4A9F-B9CA-421DD624F00D}" sibTransId="{CD18A973-A4D4-4103-B01C-156C190411F3}"/>
    <dgm:cxn modelId="{40B54C9A-56E9-4A0F-94A2-66435740607B}" srcId="{A238B7CC-A39C-4307-98E8-CA6FF93E9E9A}" destId="{2327A958-6F18-40B8-B44F-F2DD628A4F29}" srcOrd="1" destOrd="0" parTransId="{63171DCA-8868-496A-8830-F043F446DEE4}" sibTransId="{D7C4AF59-F290-4769-ABFE-64655E20D2FD}"/>
    <dgm:cxn modelId="{6A0864A4-AA0E-4167-96CD-464C9AE34FD7}" srcId="{A238B7CC-A39C-4307-98E8-CA6FF93E9E9A}" destId="{EEE5DADB-C90A-4907-814F-4F4BD0054648}" srcOrd="0" destOrd="0" parTransId="{50F17D8C-14F7-4289-A167-EB65FD735AFC}" sibTransId="{733488B4-BD58-41FB-BABB-C2B3FBEA4DE9}"/>
    <dgm:cxn modelId="{1AD104AE-39DA-425A-8289-003192EBF24C}" type="presOf" srcId="{B4B0ECE8-6922-4377-B5A5-2985CBC0F0CB}" destId="{EF4F1259-40A6-4AF3-AD2E-DAD811C320B4}" srcOrd="0" destOrd="0" presId="urn:microsoft.com/office/officeart/2005/8/layout/lProcess1"/>
    <dgm:cxn modelId="{973E8BB1-E932-4113-9B3E-559C8201A4B6}" srcId="{FE55C502-8852-4FCB-A2AE-8D28A46C0C6A}" destId="{1D50591F-CFDC-43AC-9E8F-D472BF0CAD8A}" srcOrd="1" destOrd="0" parTransId="{FC902F84-E3CB-4A94-BEEF-E7A022F0579E}" sibTransId="{1283FE65-B36A-40AF-B80D-03B22318647E}"/>
    <dgm:cxn modelId="{01A674C2-DDB0-4E1C-A6BC-9C1034AFEFFC}" srcId="{2327A958-6F18-40B8-B44F-F2DD628A4F29}" destId="{C86DD00D-0883-42C8-96A0-4DAF7FBEC9F7}" srcOrd="0" destOrd="0" parTransId="{EB6DF357-D782-4657-8D12-7E81D737547A}" sibTransId="{4C551BC8-7C83-47DC-A43D-08EF5B9E7D6D}"/>
    <dgm:cxn modelId="{182746C8-75F8-489D-AB94-3686B805CB2F}" type="presOf" srcId="{A139067B-63CF-467B-AF13-3310648A146E}" destId="{9EC51EF5-E986-4BEC-93E3-702CF729DE27}" srcOrd="0" destOrd="0" presId="urn:microsoft.com/office/officeart/2005/8/layout/lProcess1"/>
    <dgm:cxn modelId="{E1F45BCE-3F8A-47A0-AAF9-CE53D0D41AE8}" srcId="{EEE5DADB-C90A-4907-814F-4F4BD0054648}" destId="{BA738FB7-F2BF-449B-B2BE-E3A5E884DA65}" srcOrd="0" destOrd="0" parTransId="{BF9FEE54-A940-424E-8046-915803893629}" sibTransId="{960CEB22-4B07-4B0F-8B3E-582371C01241}"/>
    <dgm:cxn modelId="{E8882CCF-65E3-407F-A594-F06FB1F0B3DD}" type="presOf" srcId="{D6FCAF2A-CD8F-4A7D-BE0B-3BC52BACC841}" destId="{A391FF4B-48F4-47ED-9B4F-2F4C3C108F4A}" srcOrd="0" destOrd="0" presId="urn:microsoft.com/office/officeart/2005/8/layout/lProcess1"/>
    <dgm:cxn modelId="{3CF144D0-0801-46D5-8C5E-A7DBFAE5B02C}" type="presOf" srcId="{960CEB22-4B07-4B0F-8B3E-582371C01241}" destId="{5A4EC932-69AC-4C43-AAA9-5CC0604D26CF}" srcOrd="0" destOrd="0" presId="urn:microsoft.com/office/officeart/2005/8/layout/lProcess1"/>
    <dgm:cxn modelId="{4074E1D1-0AC1-4C7E-9B23-909D9854E778}" type="presOf" srcId="{BF9FEE54-A940-424E-8046-915803893629}" destId="{22D8E7D3-369E-429C-ABA2-137CB91C4003}" srcOrd="0" destOrd="0" presId="urn:microsoft.com/office/officeart/2005/8/layout/lProcess1"/>
    <dgm:cxn modelId="{9FDAA9D5-7C86-42C1-8CB1-19E0EB91B065}" type="presOf" srcId="{AC9FAFC2-8E4B-4C9B-9B90-BC7999F175D5}" destId="{FAB01547-D999-4C72-A7FB-37999658B805}" srcOrd="0" destOrd="0" presId="urn:microsoft.com/office/officeart/2005/8/layout/lProcess1"/>
    <dgm:cxn modelId="{2562EDD5-48CD-4CF7-9AD2-07B431BCD942}" type="presOf" srcId="{F2CF2238-6FBB-4CB5-8AAF-01DA8D533AF6}" destId="{DD067781-F13F-4D7C-AB9D-D7AC3D1E4007}" srcOrd="0" destOrd="0" presId="urn:microsoft.com/office/officeart/2005/8/layout/lProcess1"/>
    <dgm:cxn modelId="{DD50F3D5-9E1C-4C41-97D2-A5C5AA77E41E}" type="presOf" srcId="{B9569F84-FAD7-4462-B6FB-55BD94C215CF}" destId="{C9A4CD08-7382-4344-A698-5CEEB93BCE69}" srcOrd="0" destOrd="0" presId="urn:microsoft.com/office/officeart/2005/8/layout/lProcess1"/>
    <dgm:cxn modelId="{46D98CD8-6516-4CB0-9850-2164D73B7C5F}" srcId="{EEE5DADB-C90A-4907-814F-4F4BD0054648}" destId="{CC8DDCEB-2D74-403B-A176-A1B6C975B789}" srcOrd="1" destOrd="0" parTransId="{9E0BCEEE-5FA0-4E65-A6B4-9E045850A3E2}" sibTransId="{47D43DED-9812-4E4D-BFD5-86406E5D1073}"/>
    <dgm:cxn modelId="{FEAF5BDA-5AC7-4BAD-BF6C-2B6F89ED83BE}" type="presOf" srcId="{FE55C502-8852-4FCB-A2AE-8D28A46C0C6A}" destId="{26AB58A3-FCA5-46A6-9192-BAFC28FDD811}" srcOrd="0" destOrd="0" presId="urn:microsoft.com/office/officeart/2005/8/layout/lProcess1"/>
    <dgm:cxn modelId="{27B3D0DD-44C6-4B64-BD62-D842FB09AFC6}" type="presOf" srcId="{75B7D4F1-1970-4819-A943-F6FD6441CA65}" destId="{2E87270C-196C-4786-8FCB-AC13AE675824}" srcOrd="0" destOrd="0" presId="urn:microsoft.com/office/officeart/2005/8/layout/lProcess1"/>
    <dgm:cxn modelId="{BC362DE2-16F9-46E9-A692-6D2669AD4DC5}" srcId="{FE55C502-8852-4FCB-A2AE-8D28A46C0C6A}" destId="{B9569F84-FAD7-4462-B6FB-55BD94C215CF}" srcOrd="0" destOrd="0" parTransId="{A139067B-63CF-467B-AF13-3310648A146E}" sibTransId="{92BC1711-0E83-4E45-841E-8EF39D4DFC38}"/>
    <dgm:cxn modelId="{20D7E0E4-004A-44F4-8FC2-A5B9A15E5EDC}" srcId="{FE55C502-8852-4FCB-A2AE-8D28A46C0C6A}" destId="{F2CF2238-6FBB-4CB5-8AAF-01DA8D533AF6}" srcOrd="2" destOrd="0" parTransId="{E8DE0322-1303-40A8-B660-55EC21D1107B}" sibTransId="{AF1A38D2-A10A-493D-86E9-432016B6361D}"/>
    <dgm:cxn modelId="{212840E7-F89C-48EF-81EE-6EFB4663A062}" type="presOf" srcId="{A238B7CC-A39C-4307-98E8-CA6FF93E9E9A}" destId="{8AACABC4-C65D-474B-A8A1-A52AAB6FD13B}" srcOrd="0" destOrd="0" presId="urn:microsoft.com/office/officeart/2005/8/layout/lProcess1"/>
    <dgm:cxn modelId="{B337C9F3-71A8-4425-92CE-2686FCD90D85}" type="presOf" srcId="{FEEAF1D0-1940-41CD-A857-288380F661A9}" destId="{025A9B90-81F7-484A-8358-153242D60D6D}" srcOrd="0" destOrd="0" presId="urn:microsoft.com/office/officeart/2005/8/layout/lProcess1"/>
    <dgm:cxn modelId="{59D67E74-88C8-4138-87F3-17B417B3D541}" type="presParOf" srcId="{8AACABC4-C65D-474B-A8A1-A52AAB6FD13B}" destId="{F1ADA5AD-8C5E-4919-A36A-829C02835CE4}" srcOrd="0" destOrd="0" presId="urn:microsoft.com/office/officeart/2005/8/layout/lProcess1"/>
    <dgm:cxn modelId="{68329B49-F172-4F4D-A435-D4072F96F3DD}" type="presParOf" srcId="{F1ADA5AD-8C5E-4919-A36A-829C02835CE4}" destId="{8544C09B-7DCF-4F93-A024-4BEBEA14ECF0}" srcOrd="0" destOrd="0" presId="urn:microsoft.com/office/officeart/2005/8/layout/lProcess1"/>
    <dgm:cxn modelId="{3258F0AE-1A82-4922-8168-E84ABB269F5A}" type="presParOf" srcId="{F1ADA5AD-8C5E-4919-A36A-829C02835CE4}" destId="{22D8E7D3-369E-429C-ABA2-137CB91C4003}" srcOrd="1" destOrd="0" presId="urn:microsoft.com/office/officeart/2005/8/layout/lProcess1"/>
    <dgm:cxn modelId="{E958A0BA-6E08-4530-A31D-C10DCE0BCD23}" type="presParOf" srcId="{F1ADA5AD-8C5E-4919-A36A-829C02835CE4}" destId="{10DA9FC5-54DF-4B22-AAE8-22708AA105C0}" srcOrd="2" destOrd="0" presId="urn:microsoft.com/office/officeart/2005/8/layout/lProcess1"/>
    <dgm:cxn modelId="{7BC07012-2C78-4310-BBA9-13015B59EB1F}" type="presParOf" srcId="{F1ADA5AD-8C5E-4919-A36A-829C02835CE4}" destId="{5A4EC932-69AC-4C43-AAA9-5CC0604D26CF}" srcOrd="3" destOrd="0" presId="urn:microsoft.com/office/officeart/2005/8/layout/lProcess1"/>
    <dgm:cxn modelId="{55AE27A8-C20D-4F72-B1AF-0091494071BC}" type="presParOf" srcId="{F1ADA5AD-8C5E-4919-A36A-829C02835CE4}" destId="{EFF55518-B343-4E1C-AD04-01109EFDF84A}" srcOrd="4" destOrd="0" presId="urn:microsoft.com/office/officeart/2005/8/layout/lProcess1"/>
    <dgm:cxn modelId="{53FEF922-1553-4C85-8605-9E2B4BFA81D2}" type="presParOf" srcId="{8AACABC4-C65D-474B-A8A1-A52AAB6FD13B}" destId="{FAF0B80A-8B00-443E-828E-E804080B032F}" srcOrd="1" destOrd="0" presId="urn:microsoft.com/office/officeart/2005/8/layout/lProcess1"/>
    <dgm:cxn modelId="{302CD281-8DDF-4B80-A9CF-CEFABC931AEF}" type="presParOf" srcId="{8AACABC4-C65D-474B-A8A1-A52AAB6FD13B}" destId="{EE000CB4-1C81-4C04-9CFF-8CAEDA5EB782}" srcOrd="2" destOrd="0" presId="urn:microsoft.com/office/officeart/2005/8/layout/lProcess1"/>
    <dgm:cxn modelId="{C45A40EC-6D26-49C0-86A0-7D364E8CDD83}" type="presParOf" srcId="{EE000CB4-1C81-4C04-9CFF-8CAEDA5EB782}" destId="{2DB46351-4BFF-48B5-B0AE-FA75837FBDA7}" srcOrd="0" destOrd="0" presId="urn:microsoft.com/office/officeart/2005/8/layout/lProcess1"/>
    <dgm:cxn modelId="{54877DF3-8237-495B-B48F-3F4779961060}" type="presParOf" srcId="{EE000CB4-1C81-4C04-9CFF-8CAEDA5EB782}" destId="{A36334D5-F247-45C8-94FE-B958940A5D5F}" srcOrd="1" destOrd="0" presId="urn:microsoft.com/office/officeart/2005/8/layout/lProcess1"/>
    <dgm:cxn modelId="{2B0E3E5D-0068-4797-8E8C-9A2A64072F10}" type="presParOf" srcId="{EE000CB4-1C81-4C04-9CFF-8CAEDA5EB782}" destId="{19FA8BAC-C983-4EC6-9BBC-98A5F9B1694F}" srcOrd="2" destOrd="0" presId="urn:microsoft.com/office/officeart/2005/8/layout/lProcess1"/>
    <dgm:cxn modelId="{439E20D1-F750-4954-B795-09160208D800}" type="presParOf" srcId="{EE000CB4-1C81-4C04-9CFF-8CAEDA5EB782}" destId="{91263D4A-AFA7-42F4-B879-EABF5938ED18}" srcOrd="3" destOrd="0" presId="urn:microsoft.com/office/officeart/2005/8/layout/lProcess1"/>
    <dgm:cxn modelId="{6C288DDB-4419-4B37-802A-184528B87BD4}" type="presParOf" srcId="{EE000CB4-1C81-4C04-9CFF-8CAEDA5EB782}" destId="{EF4A3B40-A0E6-40E4-998F-C56BE28986C0}" srcOrd="4" destOrd="0" presId="urn:microsoft.com/office/officeart/2005/8/layout/lProcess1"/>
    <dgm:cxn modelId="{F09B47B6-0F34-451E-9B66-AB10FAECB04A}" type="presParOf" srcId="{8AACABC4-C65D-474B-A8A1-A52AAB6FD13B}" destId="{A7712E82-DB34-407F-853C-CBED40DD600F}" srcOrd="3" destOrd="0" presId="urn:microsoft.com/office/officeart/2005/8/layout/lProcess1"/>
    <dgm:cxn modelId="{AA174091-E9C2-4578-BC9F-EC7667E5D33B}" type="presParOf" srcId="{8AACABC4-C65D-474B-A8A1-A52AAB6FD13B}" destId="{529390CC-2B1A-4315-9353-B8929974BE6F}" srcOrd="4" destOrd="0" presId="urn:microsoft.com/office/officeart/2005/8/layout/lProcess1"/>
    <dgm:cxn modelId="{0C85469C-CCC0-45A1-B064-CA006704211B}" type="presParOf" srcId="{529390CC-2B1A-4315-9353-B8929974BE6F}" destId="{025A9B90-81F7-484A-8358-153242D60D6D}" srcOrd="0" destOrd="0" presId="urn:microsoft.com/office/officeart/2005/8/layout/lProcess1"/>
    <dgm:cxn modelId="{19220F47-04C9-45B4-BA8B-BA15CA2A02D2}" type="presParOf" srcId="{529390CC-2B1A-4315-9353-B8929974BE6F}" destId="{38AF902B-B344-4675-82C6-DA4C1F951197}" srcOrd="1" destOrd="0" presId="urn:microsoft.com/office/officeart/2005/8/layout/lProcess1"/>
    <dgm:cxn modelId="{5B8B835C-9BCE-4538-9788-F2E649444428}" type="presParOf" srcId="{529390CC-2B1A-4315-9353-B8929974BE6F}" destId="{3D817A68-52B7-4B44-9957-64667AACF9DE}" srcOrd="2" destOrd="0" presId="urn:microsoft.com/office/officeart/2005/8/layout/lProcess1"/>
    <dgm:cxn modelId="{324A28F5-07F5-4CDE-BEAF-3AEAAC042F95}" type="presParOf" srcId="{529390CC-2B1A-4315-9353-B8929974BE6F}" destId="{121919F6-AF9E-475D-9A7E-DDDA126A023C}" srcOrd="3" destOrd="0" presId="urn:microsoft.com/office/officeart/2005/8/layout/lProcess1"/>
    <dgm:cxn modelId="{19E4B9F1-6A41-4039-B825-ED05E5BBEFFD}" type="presParOf" srcId="{529390CC-2B1A-4315-9353-B8929974BE6F}" destId="{BA2A47CA-392D-40E0-9395-EE882CC548D2}" srcOrd="4" destOrd="0" presId="urn:microsoft.com/office/officeart/2005/8/layout/lProcess1"/>
    <dgm:cxn modelId="{E048DFE0-2079-4993-920B-ABE1D4B74EB3}" type="presParOf" srcId="{529390CC-2B1A-4315-9353-B8929974BE6F}" destId="{EF4F1259-40A6-4AF3-AD2E-DAD811C320B4}" srcOrd="5" destOrd="0" presId="urn:microsoft.com/office/officeart/2005/8/layout/lProcess1"/>
    <dgm:cxn modelId="{BEE78BDE-F072-4AE2-815A-E51C55BC5ED0}" type="presParOf" srcId="{529390CC-2B1A-4315-9353-B8929974BE6F}" destId="{A391FF4B-48F4-47ED-9B4F-2F4C3C108F4A}" srcOrd="6" destOrd="0" presId="urn:microsoft.com/office/officeart/2005/8/layout/lProcess1"/>
    <dgm:cxn modelId="{C857FE98-D4F3-476D-9B76-17FCC774D55F}" type="presParOf" srcId="{8AACABC4-C65D-474B-A8A1-A52AAB6FD13B}" destId="{2829F2AF-A773-4887-B9D8-8E0ABB20E8C1}" srcOrd="5" destOrd="0" presId="urn:microsoft.com/office/officeart/2005/8/layout/lProcess1"/>
    <dgm:cxn modelId="{E6A75C02-2072-4FF2-B234-706606DFF866}" type="presParOf" srcId="{8AACABC4-C65D-474B-A8A1-A52AAB6FD13B}" destId="{1238F3D8-8AEE-4B20-B1BC-6F28740A9EB9}" srcOrd="6" destOrd="0" presId="urn:microsoft.com/office/officeart/2005/8/layout/lProcess1"/>
    <dgm:cxn modelId="{65CA36BF-2760-451E-8F09-C36517BD46FF}" type="presParOf" srcId="{1238F3D8-8AEE-4B20-B1BC-6F28740A9EB9}" destId="{FAB01547-D999-4C72-A7FB-37999658B805}" srcOrd="0" destOrd="0" presId="urn:microsoft.com/office/officeart/2005/8/layout/lProcess1"/>
    <dgm:cxn modelId="{B41C999B-C8D2-43B4-99CB-2AD695EB4085}" type="presParOf" srcId="{1238F3D8-8AEE-4B20-B1BC-6F28740A9EB9}" destId="{34CBABC7-CCC0-4946-99CF-301F50C28473}" srcOrd="1" destOrd="0" presId="urn:microsoft.com/office/officeart/2005/8/layout/lProcess1"/>
    <dgm:cxn modelId="{3C298042-033A-4488-8D52-9F1D54A72698}" type="presParOf" srcId="{1238F3D8-8AEE-4B20-B1BC-6F28740A9EB9}" destId="{45D1B9F2-EFF4-4CD3-A1B0-D44560FDD7B8}" srcOrd="2" destOrd="0" presId="urn:microsoft.com/office/officeart/2005/8/layout/lProcess1"/>
    <dgm:cxn modelId="{934D1770-1925-4AEF-9717-1F7DC3240D82}" type="presParOf" srcId="{1238F3D8-8AEE-4B20-B1BC-6F28740A9EB9}" destId="{2E87270C-196C-4786-8FCB-AC13AE675824}" srcOrd="3" destOrd="0" presId="urn:microsoft.com/office/officeart/2005/8/layout/lProcess1"/>
    <dgm:cxn modelId="{B8E43B79-3226-4FF9-936C-B73D04726638}" type="presParOf" srcId="{1238F3D8-8AEE-4B20-B1BC-6F28740A9EB9}" destId="{4FC948D0-52AE-4224-8512-0A8FA2DA5F4D}" srcOrd="4" destOrd="0" presId="urn:microsoft.com/office/officeart/2005/8/layout/lProcess1"/>
    <dgm:cxn modelId="{2A046640-F241-413C-A917-B126A4404150}" type="presParOf" srcId="{8AACABC4-C65D-474B-A8A1-A52AAB6FD13B}" destId="{92AD0C44-3F6E-487F-9F39-78ABAB96B8F8}" srcOrd="7" destOrd="0" presId="urn:microsoft.com/office/officeart/2005/8/layout/lProcess1"/>
    <dgm:cxn modelId="{75ED1D42-BB24-4FBD-94DC-991012AF1423}" type="presParOf" srcId="{8AACABC4-C65D-474B-A8A1-A52AAB6FD13B}" destId="{E6744E0D-06ED-40D5-8964-CA32A1E52DBF}" srcOrd="8" destOrd="0" presId="urn:microsoft.com/office/officeart/2005/8/layout/lProcess1"/>
    <dgm:cxn modelId="{0DA8FBBB-64E7-4685-A0B7-F036A3FF76FB}" type="presParOf" srcId="{E6744E0D-06ED-40D5-8964-CA32A1E52DBF}" destId="{26AB58A3-FCA5-46A6-9192-BAFC28FDD811}" srcOrd="0" destOrd="0" presId="urn:microsoft.com/office/officeart/2005/8/layout/lProcess1"/>
    <dgm:cxn modelId="{CFE37AF4-0AFC-4AB4-9161-C4621081E603}" type="presParOf" srcId="{E6744E0D-06ED-40D5-8964-CA32A1E52DBF}" destId="{9EC51EF5-E986-4BEC-93E3-702CF729DE27}" srcOrd="1" destOrd="0" presId="urn:microsoft.com/office/officeart/2005/8/layout/lProcess1"/>
    <dgm:cxn modelId="{A4098ACB-1A2E-4EBA-919D-2B81C0FEC7F1}" type="presParOf" srcId="{E6744E0D-06ED-40D5-8964-CA32A1E52DBF}" destId="{C9A4CD08-7382-4344-A698-5CEEB93BCE69}" srcOrd="2" destOrd="0" presId="urn:microsoft.com/office/officeart/2005/8/layout/lProcess1"/>
    <dgm:cxn modelId="{9B061444-BA9E-4E0F-A89C-C95BF5D66C58}" type="presParOf" srcId="{E6744E0D-06ED-40D5-8964-CA32A1E52DBF}" destId="{B1374F34-6A27-46AA-8ED6-1A45C834D608}" srcOrd="3" destOrd="0" presId="urn:microsoft.com/office/officeart/2005/8/layout/lProcess1"/>
    <dgm:cxn modelId="{89152B63-9A2E-4B0A-819A-BA0361BEC62D}" type="presParOf" srcId="{E6744E0D-06ED-40D5-8964-CA32A1E52DBF}" destId="{7EED8D22-57BD-4E97-BA03-D52AFAA26162}" srcOrd="4" destOrd="0" presId="urn:microsoft.com/office/officeart/2005/8/layout/lProcess1"/>
    <dgm:cxn modelId="{5E2482CB-7DB0-4C3A-B664-30484E9CC433}" type="presParOf" srcId="{E6744E0D-06ED-40D5-8964-CA32A1E52DBF}" destId="{54E09219-ADAF-4EB7-B200-B82943AF03A4}" srcOrd="5" destOrd="0" presId="urn:microsoft.com/office/officeart/2005/8/layout/lProcess1"/>
    <dgm:cxn modelId="{0C070841-09F9-43B9-A3CB-2C779671A14D}" type="presParOf" srcId="{E6744E0D-06ED-40D5-8964-CA32A1E52DBF}" destId="{DD067781-F13F-4D7C-AB9D-D7AC3D1E4007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38B7CC-A39C-4307-98E8-CA6FF93E9E9A}" type="doc">
      <dgm:prSet loTypeId="urn:microsoft.com/office/officeart/2005/8/layout/lProcess1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da-DK"/>
        </a:p>
      </dgm:t>
    </dgm:pt>
    <dgm:pt modelId="{EEE5DADB-C90A-4907-814F-4F4BD0054648}">
      <dgm:prSet phldrT="[Tekst]" custT="1"/>
      <dgm:spPr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13970" tIns="13970" rIns="13970" bIns="13970" numCol="1" spcCol="1270" anchor="ctr" anchorCtr="0"/>
        <a:lstStyle/>
        <a:p>
          <a:r>
            <a:rPr lang="da-DK" sz="1100" b="1" kern="1200">
              <a:solidFill>
                <a:prstClr val="white"/>
              </a:solidFill>
              <a:latin typeface="Montserrat" panose="00000500000000000000" pitchFamily="50" charset="0"/>
              <a:ea typeface="+mn-ea"/>
              <a:cs typeface="+mn-cs"/>
            </a:rPr>
            <a:t>2015</a:t>
          </a:r>
        </a:p>
      </dgm:t>
    </dgm:pt>
    <dgm:pt modelId="{50F17D8C-14F7-4289-A167-EB65FD735AFC}" type="parTrans" cxnId="{6A0864A4-AA0E-4167-96CD-464C9AE34FD7}">
      <dgm:prSet/>
      <dgm:spPr/>
      <dgm:t>
        <a:bodyPr/>
        <a:lstStyle/>
        <a:p>
          <a:endParaRPr lang="da-DK" sz="700">
            <a:latin typeface="Montserrat Light" panose="00000400000000000000" pitchFamily="50" charset="0"/>
          </a:endParaRPr>
        </a:p>
      </dgm:t>
    </dgm:pt>
    <dgm:pt modelId="{733488B4-BD58-41FB-BABB-C2B3FBEA4DE9}" type="sibTrans" cxnId="{6A0864A4-AA0E-4167-96CD-464C9AE34FD7}">
      <dgm:prSet/>
      <dgm:spPr/>
      <dgm:t>
        <a:bodyPr/>
        <a:lstStyle/>
        <a:p>
          <a:endParaRPr lang="da-DK" sz="700">
            <a:latin typeface="Montserrat Light" panose="00000400000000000000" pitchFamily="50" charset="0"/>
          </a:endParaRPr>
        </a:p>
      </dgm:t>
    </dgm:pt>
    <dgm:pt modelId="{CC8DDCEB-2D74-403B-A176-A1B6C975B789}">
      <dgm:prSet phldrT="[Tekst]" custT="1"/>
      <dgm:spPr/>
      <dgm:t>
        <a:bodyPr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b="1" kern="120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50" charset="0"/>
              <a:ea typeface="+mn-ea"/>
              <a:cs typeface="+mn-cs"/>
            </a:rPr>
            <a:t>Wage</a:t>
          </a:r>
          <a:r>
            <a:rPr lang="da-DK" sz="9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50" charset="0"/>
              <a:ea typeface="+mn-ea"/>
              <a:cs typeface="+mn-cs"/>
            </a:rPr>
            <a:t> </a:t>
          </a:r>
          <a:r>
            <a:rPr lang="da-DK" sz="900" b="1" kern="120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50" charset="0"/>
              <a:ea typeface="+mn-ea"/>
              <a:cs typeface="+mn-cs"/>
            </a:rPr>
            <a:t>protection</a:t>
          </a:r>
          <a:r>
            <a:rPr lang="da-DK" sz="9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50" charset="0"/>
              <a:ea typeface="+mn-ea"/>
              <a:cs typeface="+mn-cs"/>
            </a:rPr>
            <a:t>:</a:t>
          </a:r>
        </a:p>
        <a:p>
          <a:pPr marL="0"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latin typeface="Montserrat Light" panose="00000400000000000000" pitchFamily="50" charset="0"/>
            </a:rPr>
            <a:t>Introduction of Wage Protection System, an electronic system to monitor the payment of workers’ wages.</a:t>
          </a:r>
          <a:endParaRPr lang="da-DK" sz="900" kern="1200">
            <a:latin typeface="Montserrat Light" panose="00000400000000000000" pitchFamily="50" charset="0"/>
          </a:endParaRPr>
        </a:p>
      </dgm:t>
    </dgm:pt>
    <dgm:pt modelId="{9E0BCEEE-5FA0-4E65-A6B4-9E045850A3E2}" type="parTrans" cxnId="{46D98CD8-6516-4CB0-9850-2164D73B7C5F}">
      <dgm:prSet/>
      <dgm:spPr/>
      <dgm:t>
        <a:bodyPr/>
        <a:lstStyle/>
        <a:p>
          <a:endParaRPr lang="da-DK" sz="700">
            <a:latin typeface="Montserrat Light" panose="00000400000000000000" pitchFamily="50" charset="0"/>
          </a:endParaRPr>
        </a:p>
      </dgm:t>
    </dgm:pt>
    <dgm:pt modelId="{47D43DED-9812-4E4D-BFD5-86406E5D1073}" type="sibTrans" cxnId="{46D98CD8-6516-4CB0-9850-2164D73B7C5F}">
      <dgm:prSet/>
      <dgm:spPr/>
      <dgm:t>
        <a:bodyPr/>
        <a:lstStyle/>
        <a:p>
          <a:endParaRPr lang="da-DK" sz="700">
            <a:latin typeface="Montserrat Light" panose="00000400000000000000" pitchFamily="50" charset="0"/>
          </a:endParaRPr>
        </a:p>
      </dgm:t>
    </dgm:pt>
    <dgm:pt modelId="{2327A958-6F18-40B8-B44F-F2DD628A4F29}">
      <dgm:prSet phldrT="[Tekst]" custT="1"/>
      <dgm:spPr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13970" tIns="13970" rIns="13970" bIns="13970" numCol="1" spcCol="1270" anchor="ctr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b="1" kern="1200">
              <a:solidFill>
                <a:prstClr val="white"/>
              </a:solidFill>
              <a:latin typeface="Montserrat" panose="00000500000000000000" pitchFamily="50" charset="0"/>
              <a:ea typeface="+mn-ea"/>
              <a:cs typeface="+mn-cs"/>
            </a:rPr>
            <a:t>2016</a:t>
          </a:r>
        </a:p>
      </dgm:t>
    </dgm:pt>
    <dgm:pt modelId="{63171DCA-8868-496A-8830-F043F446DEE4}" type="parTrans" cxnId="{40B54C9A-56E9-4A0F-94A2-66435740607B}">
      <dgm:prSet/>
      <dgm:spPr/>
      <dgm:t>
        <a:bodyPr/>
        <a:lstStyle/>
        <a:p>
          <a:endParaRPr lang="da-DK" sz="700">
            <a:latin typeface="Montserrat Light" panose="00000400000000000000" pitchFamily="50" charset="0"/>
          </a:endParaRPr>
        </a:p>
      </dgm:t>
    </dgm:pt>
    <dgm:pt modelId="{D7C4AF59-F290-4769-ABFE-64655E20D2FD}" type="sibTrans" cxnId="{40B54C9A-56E9-4A0F-94A2-66435740607B}">
      <dgm:prSet/>
      <dgm:spPr/>
      <dgm:t>
        <a:bodyPr/>
        <a:lstStyle/>
        <a:p>
          <a:endParaRPr lang="da-DK" sz="700">
            <a:latin typeface="Montserrat Light" panose="00000400000000000000" pitchFamily="50" charset="0"/>
          </a:endParaRPr>
        </a:p>
      </dgm:t>
    </dgm:pt>
    <dgm:pt modelId="{C86DD00D-0883-42C8-96A0-4DAF7FBEC9F7}">
      <dgm:prSet phldrT="[Tekst]" custT="1"/>
      <dgm:spPr/>
      <dgm:t>
        <a:bodyPr/>
        <a:lstStyle/>
        <a:p>
          <a:r>
            <a:rPr lang="da-DK" sz="900" b="1">
              <a:latin typeface="Montserrat" panose="00000500000000000000" pitchFamily="50" charset="0"/>
            </a:rPr>
            <a:t>Legal </a:t>
          </a:r>
          <a:r>
            <a:rPr lang="da-DK" sz="900" b="1" err="1">
              <a:latin typeface="Montserrat" panose="00000500000000000000" pitchFamily="50" charset="0"/>
            </a:rPr>
            <a:t>protection</a:t>
          </a:r>
          <a:r>
            <a:rPr lang="da-DK" sz="900" b="1">
              <a:latin typeface="Montserrat" panose="00000500000000000000" pitchFamily="50" charset="0"/>
            </a:rPr>
            <a:t>:</a:t>
          </a:r>
        </a:p>
        <a:p>
          <a:r>
            <a:rPr lang="en-US" sz="900">
              <a:latin typeface="Montserrat Light" panose="00000400000000000000" pitchFamily="50" charset="0"/>
            </a:rPr>
            <a:t>Replacement of Kafala-legislation with new “employment” law that the government claims “abolishes kafala”, because the word has been replaced by “contractual agreement”. </a:t>
          </a:r>
          <a:endParaRPr lang="da-DK" sz="900">
            <a:latin typeface="Montserrat Light" panose="00000400000000000000" pitchFamily="50" charset="0"/>
          </a:endParaRPr>
        </a:p>
      </dgm:t>
    </dgm:pt>
    <dgm:pt modelId="{EB6DF357-D782-4657-8D12-7E81D737547A}" type="parTrans" cxnId="{01A674C2-DDB0-4E1C-A6BC-9C1034AFEFFC}">
      <dgm:prSet/>
      <dgm:spPr/>
      <dgm:t>
        <a:bodyPr/>
        <a:lstStyle/>
        <a:p>
          <a:endParaRPr lang="da-DK" sz="700">
            <a:latin typeface="Montserrat Light" panose="00000400000000000000" pitchFamily="50" charset="0"/>
          </a:endParaRPr>
        </a:p>
      </dgm:t>
    </dgm:pt>
    <dgm:pt modelId="{4C551BC8-7C83-47DC-A43D-08EF5B9E7D6D}" type="sibTrans" cxnId="{01A674C2-DDB0-4E1C-A6BC-9C1034AFEFFC}">
      <dgm:prSet/>
      <dgm:spPr/>
      <dgm:t>
        <a:bodyPr/>
        <a:lstStyle/>
        <a:p>
          <a:endParaRPr lang="da-DK" sz="700">
            <a:latin typeface="Montserrat Light" panose="00000400000000000000" pitchFamily="50" charset="0"/>
          </a:endParaRPr>
        </a:p>
      </dgm:t>
    </dgm:pt>
    <dgm:pt modelId="{0C9B3F12-435C-488B-B0C4-53A56028FE86}">
      <dgm:prSet phldrT="[Tekst]" custT="1"/>
      <dgm:spPr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13970" tIns="13970" rIns="13970" bIns="13970" numCol="1" spcCol="1270" anchor="ctr" anchorCtr="0"/>
        <a:lstStyle/>
        <a:p>
          <a:r>
            <a:rPr lang="da-DK" sz="1100" b="1" kern="1200">
              <a:solidFill>
                <a:prstClr val="white"/>
              </a:solidFill>
              <a:latin typeface="Montserrat" panose="00000500000000000000" pitchFamily="50" charset="0"/>
              <a:ea typeface="+mn-ea"/>
              <a:cs typeface="+mn-cs"/>
            </a:rPr>
            <a:t>2017</a:t>
          </a:r>
        </a:p>
      </dgm:t>
    </dgm:pt>
    <dgm:pt modelId="{AACA3E2C-EC19-4CD8-986A-55565A422462}" type="parTrans" cxnId="{598CA96C-0B32-4121-BFCA-87CF61FBDCB1}">
      <dgm:prSet/>
      <dgm:spPr/>
      <dgm:t>
        <a:bodyPr/>
        <a:lstStyle/>
        <a:p>
          <a:endParaRPr lang="da-DK" sz="700">
            <a:latin typeface="Montserrat Light" panose="00000400000000000000" pitchFamily="50" charset="0"/>
          </a:endParaRPr>
        </a:p>
      </dgm:t>
    </dgm:pt>
    <dgm:pt modelId="{8DFF0A94-4FD5-48DB-8865-21B5A1C4A7BB}" type="sibTrans" cxnId="{598CA96C-0B32-4121-BFCA-87CF61FBDCB1}">
      <dgm:prSet/>
      <dgm:spPr/>
      <dgm:t>
        <a:bodyPr/>
        <a:lstStyle/>
        <a:p>
          <a:endParaRPr lang="da-DK" sz="700">
            <a:latin typeface="Montserrat Light" panose="00000400000000000000" pitchFamily="50" charset="0"/>
          </a:endParaRPr>
        </a:p>
      </dgm:t>
    </dgm:pt>
    <dgm:pt modelId="{AC9FAFC2-8E4B-4C9B-9B90-BC7999F175D5}">
      <dgm:prSet custT="1"/>
      <dgm:spPr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13970" tIns="13970" rIns="13970" bIns="13970" numCol="1" spcCol="1270" anchor="ctr" anchorCtr="0"/>
        <a:lstStyle/>
        <a:p>
          <a:r>
            <a:rPr lang="da-DK" sz="1100" b="1" kern="1200">
              <a:solidFill>
                <a:prstClr val="white"/>
              </a:solidFill>
              <a:latin typeface="Montserrat" panose="00000500000000000000" pitchFamily="50" charset="0"/>
              <a:ea typeface="+mn-ea"/>
              <a:cs typeface="+mn-cs"/>
            </a:rPr>
            <a:t>2019</a:t>
          </a:r>
        </a:p>
      </dgm:t>
    </dgm:pt>
    <dgm:pt modelId="{4D061BA5-24E6-4DB4-AC45-F03950B26BBD}" type="parTrans" cxnId="{A4C57968-035E-473F-8239-B4B3B9F102FB}">
      <dgm:prSet/>
      <dgm:spPr/>
      <dgm:t>
        <a:bodyPr/>
        <a:lstStyle/>
        <a:p>
          <a:endParaRPr lang="da-DK" sz="700">
            <a:latin typeface="Montserrat Light" panose="00000400000000000000" pitchFamily="50" charset="0"/>
          </a:endParaRPr>
        </a:p>
      </dgm:t>
    </dgm:pt>
    <dgm:pt modelId="{22A54D93-7FD1-47E4-B41D-CF53C7345294}" type="sibTrans" cxnId="{A4C57968-035E-473F-8239-B4B3B9F102FB}">
      <dgm:prSet/>
      <dgm:spPr/>
      <dgm:t>
        <a:bodyPr/>
        <a:lstStyle/>
        <a:p>
          <a:endParaRPr lang="da-DK" sz="700">
            <a:latin typeface="Montserrat Light" panose="00000400000000000000" pitchFamily="50" charset="0"/>
          </a:endParaRPr>
        </a:p>
      </dgm:t>
    </dgm:pt>
    <dgm:pt modelId="{FE55C502-8852-4FCB-A2AE-8D28A46C0C6A}">
      <dgm:prSet custT="1"/>
      <dgm:spPr/>
      <dgm:t>
        <a:bodyPr/>
        <a:lstStyle/>
        <a:p>
          <a:r>
            <a:rPr lang="da-DK" sz="1100" b="1" kern="1200">
              <a:solidFill>
                <a:prstClr val="white"/>
              </a:solidFill>
              <a:latin typeface="Montserrat" panose="00000500000000000000" pitchFamily="50" charset="0"/>
              <a:ea typeface="+mn-ea"/>
              <a:cs typeface="+mn-cs"/>
            </a:rPr>
            <a:t>2020</a:t>
          </a:r>
        </a:p>
      </dgm:t>
    </dgm:pt>
    <dgm:pt modelId="{7F1CA446-1529-44D8-A4FF-D1D5B17E9212}" type="parTrans" cxnId="{53843F4C-FC1D-43A0-895A-EE73F58B5A7A}">
      <dgm:prSet/>
      <dgm:spPr/>
      <dgm:t>
        <a:bodyPr/>
        <a:lstStyle/>
        <a:p>
          <a:endParaRPr lang="da-DK" sz="700">
            <a:latin typeface="Montserrat Light" panose="00000400000000000000" pitchFamily="50" charset="0"/>
          </a:endParaRPr>
        </a:p>
      </dgm:t>
    </dgm:pt>
    <dgm:pt modelId="{3694F875-0EEB-4959-ACA2-FD8A91C41130}" type="sibTrans" cxnId="{53843F4C-FC1D-43A0-895A-EE73F58B5A7A}">
      <dgm:prSet/>
      <dgm:spPr/>
      <dgm:t>
        <a:bodyPr/>
        <a:lstStyle/>
        <a:p>
          <a:endParaRPr lang="da-DK" sz="700">
            <a:latin typeface="Montserrat Light" panose="00000400000000000000" pitchFamily="50" charset="0"/>
          </a:endParaRPr>
        </a:p>
      </dgm:t>
    </dgm:pt>
    <dgm:pt modelId="{DED5F67B-AC5D-4097-9073-4ECD8462228B}">
      <dgm:prSet custT="1"/>
      <dgm:spPr/>
      <dgm:t>
        <a:bodyPr/>
        <a:lstStyle/>
        <a:p>
          <a:pPr marL="57150" lvl="1" indent="-57150" algn="ctr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8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50" charset="0"/>
              <a:ea typeface="+mn-ea"/>
              <a:cs typeface="+mn-cs"/>
            </a:rPr>
            <a:t>Legal </a:t>
          </a:r>
          <a:r>
            <a:rPr lang="da-DK" sz="800" b="1" kern="120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50" charset="0"/>
              <a:ea typeface="+mn-ea"/>
              <a:cs typeface="+mn-cs"/>
            </a:rPr>
            <a:t>protection</a:t>
          </a:r>
          <a:r>
            <a:rPr lang="da-DK" sz="8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50" charset="0"/>
              <a:ea typeface="+mn-ea"/>
              <a:cs typeface="+mn-cs"/>
            </a:rPr>
            <a:t>:</a:t>
          </a:r>
        </a:p>
        <a:p>
          <a:pPr marL="57150" lvl="1" indent="-57150" algn="ctr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Light" panose="00000400000000000000" pitchFamily="50" charset="0"/>
              <a:ea typeface="+mn-ea"/>
              <a:cs typeface="+mn-cs"/>
            </a:rPr>
            <a:t>Qatar abolished the No-Objection Certificate, allowing all workers to change jobs without the permission of their employers after fulfilling certain conditions, including completing a probation period and serving notice.</a:t>
          </a:r>
          <a:endParaRPr lang="da-DK" sz="8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Montserrat Light" panose="00000400000000000000" pitchFamily="50" charset="0"/>
            <a:ea typeface="+mn-ea"/>
            <a:cs typeface="+mn-cs"/>
          </a:endParaRPr>
        </a:p>
      </dgm:t>
    </dgm:pt>
    <dgm:pt modelId="{808ECABA-4821-44D6-8FEB-79DDD042B3CA}" type="parTrans" cxnId="{BB6B5243-39E3-47A4-8B2F-78CFAED482CC}">
      <dgm:prSet/>
      <dgm:spPr/>
      <dgm:t>
        <a:bodyPr/>
        <a:lstStyle/>
        <a:p>
          <a:endParaRPr lang="da-DK" sz="700">
            <a:latin typeface="Montserrat Light" panose="00000400000000000000" pitchFamily="50" charset="0"/>
          </a:endParaRPr>
        </a:p>
      </dgm:t>
    </dgm:pt>
    <dgm:pt modelId="{FC8B99C6-2A32-4B74-B12F-8D22C9F7495C}" type="sibTrans" cxnId="{BB6B5243-39E3-47A4-8B2F-78CFAED482CC}">
      <dgm:prSet/>
      <dgm:spPr/>
      <dgm:t>
        <a:bodyPr/>
        <a:lstStyle/>
        <a:p>
          <a:endParaRPr lang="da-DK" sz="700">
            <a:latin typeface="Montserrat Light" panose="00000400000000000000" pitchFamily="50" charset="0"/>
          </a:endParaRPr>
        </a:p>
      </dgm:t>
    </dgm:pt>
    <dgm:pt modelId="{B9569F84-FAD7-4462-B6FB-55BD94C215CF}">
      <dgm:prSet custT="1"/>
      <dgm:spPr/>
      <dgm:t>
        <a:bodyPr/>
        <a:lstStyle/>
        <a:p>
          <a:r>
            <a:rPr lang="da-DK" sz="8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50" charset="0"/>
              <a:ea typeface="+mn-ea"/>
              <a:cs typeface="+mn-cs"/>
            </a:rPr>
            <a:t>Legal </a:t>
          </a:r>
          <a:r>
            <a:rPr lang="da-DK" sz="800" b="1" kern="120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50" charset="0"/>
              <a:ea typeface="+mn-ea"/>
              <a:cs typeface="+mn-cs"/>
            </a:rPr>
            <a:t>protection</a:t>
          </a:r>
          <a:r>
            <a:rPr lang="da-DK" sz="8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50" charset="0"/>
              <a:ea typeface="+mn-ea"/>
              <a:cs typeface="+mn-cs"/>
            </a:rPr>
            <a:t>:</a:t>
          </a:r>
        </a:p>
        <a:p>
          <a:r>
            <a:rPr lang="en-US" sz="8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Light" panose="00000400000000000000" pitchFamily="50" charset="0"/>
              <a:ea typeface="+mn-ea"/>
              <a:cs typeface="+mn-cs"/>
            </a:rPr>
            <a:t>Qatar extends the exit permit removal to include all workers .</a:t>
          </a:r>
          <a:endParaRPr lang="da-DK" sz="8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Montserrat Light" panose="00000400000000000000" pitchFamily="50" charset="0"/>
            <a:ea typeface="+mn-ea"/>
            <a:cs typeface="+mn-cs"/>
          </a:endParaRPr>
        </a:p>
      </dgm:t>
    </dgm:pt>
    <dgm:pt modelId="{A139067B-63CF-467B-AF13-3310648A146E}" type="parTrans" cxnId="{BC362DE2-16F9-46E9-A692-6D2669AD4DC5}">
      <dgm:prSet/>
      <dgm:spPr/>
      <dgm:t>
        <a:bodyPr/>
        <a:lstStyle/>
        <a:p>
          <a:endParaRPr lang="da-DK" sz="700">
            <a:latin typeface="Montserrat Light" panose="00000400000000000000" pitchFamily="50" charset="0"/>
          </a:endParaRPr>
        </a:p>
      </dgm:t>
    </dgm:pt>
    <dgm:pt modelId="{92BC1711-0E83-4E45-841E-8EF39D4DFC38}" type="sibTrans" cxnId="{BC362DE2-16F9-46E9-A692-6D2669AD4DC5}">
      <dgm:prSet/>
      <dgm:spPr/>
      <dgm:t>
        <a:bodyPr/>
        <a:lstStyle/>
        <a:p>
          <a:endParaRPr lang="da-DK" sz="700">
            <a:latin typeface="Montserrat Light" panose="00000400000000000000" pitchFamily="50" charset="0"/>
          </a:endParaRPr>
        </a:p>
      </dgm:t>
    </dgm:pt>
    <dgm:pt modelId="{490134A5-FE75-43FA-BDF5-A702147911EA}">
      <dgm:prSet phldrT="[Tekst]" custT="1"/>
      <dgm:spPr/>
      <dgm:t>
        <a:bodyPr/>
        <a:lstStyle/>
        <a:p>
          <a:r>
            <a:rPr lang="da-DK" sz="900" b="1" kern="120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50" charset="0"/>
              <a:ea typeface="+mn-ea"/>
              <a:cs typeface="+mn-cs"/>
            </a:rPr>
            <a:t>Domestic</a:t>
          </a:r>
          <a:r>
            <a:rPr lang="da-DK" sz="9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50" charset="0"/>
              <a:ea typeface="+mn-ea"/>
              <a:cs typeface="+mn-cs"/>
            </a:rPr>
            <a:t> </a:t>
          </a:r>
          <a:r>
            <a:rPr lang="da-DK" sz="900" b="1" kern="120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50" charset="0"/>
              <a:ea typeface="+mn-ea"/>
              <a:cs typeface="+mn-cs"/>
            </a:rPr>
            <a:t>workers</a:t>
          </a:r>
          <a:r>
            <a:rPr lang="da-DK" sz="9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50" charset="0"/>
              <a:ea typeface="+mn-ea"/>
              <a:cs typeface="+mn-cs"/>
            </a:rPr>
            <a:t>:</a:t>
          </a:r>
        </a:p>
        <a:p>
          <a:r>
            <a:rPr lang="en-US" sz="900" kern="1200">
              <a:latin typeface="Montserrat Light" panose="00000400000000000000" pitchFamily="50" charset="0"/>
            </a:rPr>
            <a:t>Qatar passes a law regulating the employment of domestic workers, who had no protection at all for their </a:t>
          </a:r>
          <a:r>
            <a:rPr lang="en-US" sz="900" kern="1200" err="1">
              <a:latin typeface="Montserrat Light" panose="00000400000000000000" pitchFamily="50" charset="0"/>
            </a:rPr>
            <a:t>labour</a:t>
          </a:r>
          <a:r>
            <a:rPr lang="en-US" sz="900" kern="1200">
              <a:latin typeface="Montserrat Light" panose="00000400000000000000" pitchFamily="50" charset="0"/>
            </a:rPr>
            <a:t> rights under Qatari law. The law marks an important step forward but is not fully in line with international standards.</a:t>
          </a:r>
          <a:endParaRPr lang="da-DK" sz="900" kern="1200">
            <a:latin typeface="Montserrat Light" panose="00000400000000000000" pitchFamily="50" charset="0"/>
          </a:endParaRPr>
        </a:p>
      </dgm:t>
    </dgm:pt>
    <dgm:pt modelId="{46A3E2AC-B8D2-4A9F-9D8B-A3ABE86100CD}" type="sibTrans" cxnId="{93623B21-D974-4414-8BE7-CCDEB5AC54AC}">
      <dgm:prSet/>
      <dgm:spPr/>
      <dgm:t>
        <a:bodyPr/>
        <a:lstStyle/>
        <a:p>
          <a:endParaRPr lang="da-DK" sz="700">
            <a:latin typeface="Montserrat Light" panose="00000400000000000000" pitchFamily="50" charset="0"/>
          </a:endParaRPr>
        </a:p>
      </dgm:t>
    </dgm:pt>
    <dgm:pt modelId="{76F6EFE1-3B54-4656-9C4E-C831B5E8F3DF}" type="parTrans" cxnId="{93623B21-D974-4414-8BE7-CCDEB5AC54AC}">
      <dgm:prSet/>
      <dgm:spPr/>
      <dgm:t>
        <a:bodyPr/>
        <a:lstStyle/>
        <a:p>
          <a:endParaRPr lang="da-DK" sz="700">
            <a:latin typeface="Montserrat Light" panose="00000400000000000000" pitchFamily="50" charset="0"/>
          </a:endParaRPr>
        </a:p>
      </dgm:t>
    </dgm:pt>
    <dgm:pt modelId="{73F826D3-2E39-45FA-AB24-5E775DC7BA16}">
      <dgm:prSet custT="1"/>
      <dgm:spPr/>
      <dgm:t>
        <a:bodyPr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b="1" kern="120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50" charset="0"/>
              <a:ea typeface="+mn-ea"/>
              <a:cs typeface="+mn-cs"/>
            </a:rPr>
            <a:t>Domestic</a:t>
          </a:r>
          <a:r>
            <a:rPr lang="da-DK" sz="8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50" charset="0"/>
              <a:ea typeface="+mn-ea"/>
              <a:cs typeface="+mn-cs"/>
            </a:rPr>
            <a:t> </a:t>
          </a:r>
          <a:r>
            <a:rPr lang="da-DK" sz="800" b="1" kern="120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50" charset="0"/>
              <a:ea typeface="+mn-ea"/>
              <a:cs typeface="+mn-cs"/>
            </a:rPr>
            <a:t>workers</a:t>
          </a:r>
          <a:r>
            <a:rPr lang="da-DK" sz="8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50" charset="0"/>
              <a:ea typeface="+mn-ea"/>
              <a:cs typeface="+mn-cs"/>
            </a:rPr>
            <a:t>:</a:t>
          </a:r>
        </a:p>
        <a:p>
          <a:pPr marL="0"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latin typeface="Montserrat Light" panose="00000400000000000000" pitchFamily="50" charset="0"/>
            </a:rPr>
            <a:t>First government-run shelter for survivors of abuse including domestic workers, the Human Care Home.</a:t>
          </a:r>
          <a:endParaRPr lang="da-DK" sz="800" kern="1200">
            <a:latin typeface="Montserrat Light" panose="00000400000000000000" pitchFamily="50" charset="0"/>
          </a:endParaRPr>
        </a:p>
      </dgm:t>
    </dgm:pt>
    <dgm:pt modelId="{E946C6C9-116F-4AF7-B05B-0D3CD22A6CED}" type="parTrans" cxnId="{25959D52-E3F3-4743-9BDF-E0DB2E0B385A}">
      <dgm:prSet/>
      <dgm:spPr/>
      <dgm:t>
        <a:bodyPr/>
        <a:lstStyle/>
        <a:p>
          <a:endParaRPr lang="da-DK" sz="700">
            <a:latin typeface="Montserrat Light" panose="00000400000000000000" pitchFamily="50" charset="0"/>
          </a:endParaRPr>
        </a:p>
      </dgm:t>
    </dgm:pt>
    <dgm:pt modelId="{FE992616-C14C-4742-A85E-CB5327F3D9BA}" type="sibTrans" cxnId="{25959D52-E3F3-4743-9BDF-E0DB2E0B385A}">
      <dgm:prSet/>
      <dgm:spPr/>
      <dgm:t>
        <a:bodyPr/>
        <a:lstStyle/>
        <a:p>
          <a:endParaRPr lang="da-DK" sz="700">
            <a:latin typeface="Montserrat Light" panose="00000400000000000000" pitchFamily="50" charset="0"/>
          </a:endParaRPr>
        </a:p>
      </dgm:t>
    </dgm:pt>
    <dgm:pt modelId="{FEEAF1D0-1940-41CD-A857-288380F661A9}">
      <dgm:prSet custT="1"/>
      <dgm:spPr/>
      <dgm:t>
        <a:bodyPr/>
        <a:lstStyle/>
        <a:p>
          <a:r>
            <a:rPr lang="da-DK" sz="1100" b="1" kern="1200">
              <a:solidFill>
                <a:prstClr val="white"/>
              </a:solidFill>
              <a:latin typeface="Montserrat" panose="00000500000000000000" pitchFamily="50" charset="0"/>
              <a:ea typeface="+mn-ea"/>
              <a:cs typeface="+mn-cs"/>
            </a:rPr>
            <a:t>2018</a:t>
          </a:r>
        </a:p>
      </dgm:t>
    </dgm:pt>
    <dgm:pt modelId="{EDB04E3C-BD52-4467-A32F-D5208B363CCD}" type="parTrans" cxnId="{24B2D877-279B-4736-82CB-9C5620BF71D1}">
      <dgm:prSet/>
      <dgm:spPr/>
      <dgm:t>
        <a:bodyPr/>
        <a:lstStyle/>
        <a:p>
          <a:endParaRPr lang="da-DK"/>
        </a:p>
      </dgm:t>
    </dgm:pt>
    <dgm:pt modelId="{C83F95A2-3DB2-44A0-BB2F-4ABA6A5032B4}" type="sibTrans" cxnId="{24B2D877-279B-4736-82CB-9C5620BF71D1}">
      <dgm:prSet/>
      <dgm:spPr/>
      <dgm:t>
        <a:bodyPr/>
        <a:lstStyle/>
        <a:p>
          <a:endParaRPr lang="da-DK"/>
        </a:p>
      </dgm:t>
    </dgm:pt>
    <dgm:pt modelId="{5FC25937-70D0-45F4-9E73-0C8E31D6B1E1}">
      <dgm:prSet custT="1"/>
      <dgm:spPr/>
      <dgm:t>
        <a:bodyPr/>
        <a:lstStyle/>
        <a:p>
          <a:pPr>
            <a:buNone/>
          </a:pPr>
          <a:r>
            <a:rPr lang="da-DK" sz="9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50" charset="0"/>
              <a:ea typeface="+mn-ea"/>
              <a:cs typeface="+mn-cs"/>
            </a:rPr>
            <a:t>Legal </a:t>
          </a:r>
          <a:r>
            <a:rPr lang="da-DK" sz="900" b="1" kern="120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50" charset="0"/>
              <a:ea typeface="+mn-ea"/>
              <a:cs typeface="+mn-cs"/>
            </a:rPr>
            <a:t>protection</a:t>
          </a:r>
          <a:r>
            <a:rPr lang="da-DK" sz="9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50" charset="0"/>
              <a:ea typeface="+mn-ea"/>
              <a:cs typeface="+mn-cs"/>
            </a:rPr>
            <a:t>:</a:t>
          </a:r>
        </a:p>
        <a:p>
          <a:pPr>
            <a:buNone/>
          </a:pPr>
          <a:r>
            <a:rPr lang="en-US" sz="800" kern="1200">
              <a:latin typeface="Montserrat Light" panose="00000400000000000000" pitchFamily="50" charset="0"/>
            </a:rPr>
            <a:t>Qatar establishes the Workers Support and Insurance Fund</a:t>
          </a:r>
          <a:endParaRPr lang="da-DK" sz="800" kern="1200"/>
        </a:p>
      </dgm:t>
    </dgm:pt>
    <dgm:pt modelId="{49DEFDEE-4F2B-4A9F-B9CA-421DD624F00D}" type="parTrans" cxnId="{25968296-9C0A-4A23-A657-DD6AF127B653}">
      <dgm:prSet/>
      <dgm:spPr/>
      <dgm:t>
        <a:bodyPr/>
        <a:lstStyle/>
        <a:p>
          <a:endParaRPr lang="da-DK"/>
        </a:p>
      </dgm:t>
    </dgm:pt>
    <dgm:pt modelId="{CD18A973-A4D4-4103-B01C-156C190411F3}" type="sibTrans" cxnId="{25968296-9C0A-4A23-A657-DD6AF127B653}">
      <dgm:prSet/>
      <dgm:spPr/>
      <dgm:t>
        <a:bodyPr/>
        <a:lstStyle/>
        <a:p>
          <a:endParaRPr lang="da-DK"/>
        </a:p>
      </dgm:t>
    </dgm:pt>
    <dgm:pt modelId="{EB038E68-EBE1-4CE3-8427-B51F283A49A5}">
      <dgm:prSet custT="1"/>
      <dgm:spPr/>
      <dgm:t>
        <a:bodyPr/>
        <a:lstStyle/>
        <a:p>
          <a:r>
            <a:rPr lang="da-DK" sz="8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50" charset="0"/>
              <a:ea typeface="+mn-ea"/>
              <a:cs typeface="+mn-cs"/>
            </a:rPr>
            <a:t>Courts and tribunals:</a:t>
          </a:r>
        </a:p>
        <a:p>
          <a:r>
            <a:rPr lang="en-US" sz="7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Light" panose="00000400000000000000" pitchFamily="50" charset="0"/>
              <a:ea typeface="+mn-ea"/>
              <a:cs typeface="+mn-cs"/>
            </a:rPr>
            <a:t>“Committees for the Settlement of </a:t>
          </a:r>
          <a:r>
            <a:rPr lang="en-US" sz="700" kern="120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Light" panose="00000400000000000000" pitchFamily="50" charset="0"/>
              <a:ea typeface="+mn-ea"/>
              <a:cs typeface="+mn-cs"/>
            </a:rPr>
            <a:t>Labour</a:t>
          </a:r>
          <a:r>
            <a:rPr lang="en-US" sz="7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Light" panose="00000400000000000000" pitchFamily="50" charset="0"/>
              <a:ea typeface="+mn-ea"/>
              <a:cs typeface="+mn-cs"/>
            </a:rPr>
            <a:t> Disputes” are established.</a:t>
          </a:r>
          <a:endParaRPr lang="da-DK" sz="7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Montserrat Light" panose="00000400000000000000" pitchFamily="50" charset="0"/>
            <a:ea typeface="+mn-ea"/>
            <a:cs typeface="+mn-cs"/>
          </a:endParaRPr>
        </a:p>
      </dgm:t>
    </dgm:pt>
    <dgm:pt modelId="{9848888C-674A-4145-A8F1-F9BFD6F5C3A4}" type="parTrans" cxnId="{26B148F4-A819-4566-A31C-6AD15AEB9316}">
      <dgm:prSet/>
      <dgm:spPr/>
      <dgm:t>
        <a:bodyPr/>
        <a:lstStyle/>
        <a:p>
          <a:endParaRPr lang="da-DK"/>
        </a:p>
      </dgm:t>
    </dgm:pt>
    <dgm:pt modelId="{66B68C79-F879-4DA8-B119-4BA865603496}" type="sibTrans" cxnId="{26B148F4-A819-4566-A31C-6AD15AEB9316}">
      <dgm:prSet/>
      <dgm:spPr/>
      <dgm:t>
        <a:bodyPr/>
        <a:lstStyle/>
        <a:p>
          <a:endParaRPr lang="da-DK"/>
        </a:p>
      </dgm:t>
    </dgm:pt>
    <dgm:pt modelId="{ECA9EF76-3A8C-4C20-8758-38F1D1906DD5}">
      <dgm:prSet custT="1"/>
      <dgm:spPr/>
      <dgm:t>
        <a:bodyPr/>
        <a:lstStyle/>
        <a:p>
          <a:r>
            <a:rPr lang="da-DK" sz="8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50" charset="0"/>
              <a:ea typeface="+mn-ea"/>
              <a:cs typeface="+mn-cs"/>
            </a:rPr>
            <a:t>Legal </a:t>
          </a:r>
          <a:r>
            <a:rPr lang="da-DK" sz="800" b="1" kern="120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50" charset="0"/>
              <a:ea typeface="+mn-ea"/>
              <a:cs typeface="+mn-cs"/>
            </a:rPr>
            <a:t>protection</a:t>
          </a:r>
          <a:r>
            <a:rPr lang="da-DK" sz="8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50" charset="0"/>
              <a:ea typeface="+mn-ea"/>
              <a:cs typeface="+mn-cs"/>
            </a:rPr>
            <a:t>:</a:t>
          </a:r>
        </a:p>
        <a:p>
          <a:r>
            <a:rPr lang="en-US" sz="7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Light" panose="00000400000000000000" pitchFamily="50" charset="0"/>
              <a:ea typeface="+mn-ea"/>
              <a:cs typeface="+mn-cs"/>
            </a:rPr>
            <a:t>Qatar set a mandatory minimum wage for all migrant workers, including domestic workers. </a:t>
          </a:r>
          <a:endParaRPr lang="da-DK" sz="7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Montserrat Light" panose="00000400000000000000" pitchFamily="50" charset="0"/>
            <a:ea typeface="+mn-ea"/>
            <a:cs typeface="+mn-cs"/>
          </a:endParaRPr>
        </a:p>
      </dgm:t>
    </dgm:pt>
    <dgm:pt modelId="{EFDB8C02-112E-4E7C-93D3-558B587A3F08}" type="parTrans" cxnId="{F9440A03-FED7-41FE-8743-E6D0668DD37E}">
      <dgm:prSet/>
      <dgm:spPr/>
      <dgm:t>
        <a:bodyPr/>
        <a:lstStyle/>
        <a:p>
          <a:endParaRPr lang="da-DK"/>
        </a:p>
      </dgm:t>
    </dgm:pt>
    <dgm:pt modelId="{B4B0ECE8-6922-4377-B5A5-2985CBC0F0CB}" type="sibTrans" cxnId="{F9440A03-FED7-41FE-8743-E6D0668DD37E}">
      <dgm:prSet/>
      <dgm:spPr/>
      <dgm:t>
        <a:bodyPr/>
        <a:lstStyle/>
        <a:p>
          <a:endParaRPr lang="da-DK"/>
        </a:p>
      </dgm:t>
    </dgm:pt>
    <dgm:pt modelId="{D6FCAF2A-CD8F-4A7D-BE0B-3BC52BACC841}">
      <dgm:prSet custT="1"/>
      <dgm:spPr/>
      <dgm:t>
        <a:bodyPr/>
        <a:lstStyle/>
        <a:p>
          <a:r>
            <a:rPr lang="da-DK" sz="8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50" charset="0"/>
              <a:ea typeface="+mn-ea"/>
              <a:cs typeface="+mn-cs"/>
            </a:rPr>
            <a:t>Unions: </a:t>
          </a:r>
        </a:p>
        <a:p>
          <a:r>
            <a:rPr lang="en-US" sz="7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Light" panose="00000400000000000000" pitchFamily="50" charset="0"/>
              <a:ea typeface="+mn-ea"/>
              <a:cs typeface="+mn-cs"/>
            </a:rPr>
            <a:t>Qatar ratifies the two Core international human rights treaties (with reservations</a:t>
          </a:r>
          <a:r>
            <a:rPr lang="en-US" sz="500" kern="1200">
              <a:latin typeface="Montserrat Light" panose="00000400000000000000" pitchFamily="50" charset="0"/>
            </a:rPr>
            <a:t>)</a:t>
          </a:r>
          <a:endParaRPr lang="da-DK" sz="500" kern="1200">
            <a:latin typeface="Montserrat Light" panose="00000400000000000000" pitchFamily="50" charset="0"/>
          </a:endParaRPr>
        </a:p>
      </dgm:t>
    </dgm:pt>
    <dgm:pt modelId="{2D5C7EAD-32CD-43BA-8A0A-A038A51D1C16}" type="parTrans" cxnId="{6FA0AC2A-EA6E-47D4-9EAB-F38D72A79CBC}">
      <dgm:prSet/>
      <dgm:spPr/>
      <dgm:t>
        <a:bodyPr/>
        <a:lstStyle/>
        <a:p>
          <a:endParaRPr lang="da-DK"/>
        </a:p>
      </dgm:t>
    </dgm:pt>
    <dgm:pt modelId="{D9AD9F3C-E249-4B43-BC50-01D3A49CB7AE}" type="sibTrans" cxnId="{6FA0AC2A-EA6E-47D4-9EAB-F38D72A79CBC}">
      <dgm:prSet/>
      <dgm:spPr/>
      <dgm:t>
        <a:bodyPr/>
        <a:lstStyle/>
        <a:p>
          <a:endParaRPr lang="da-DK"/>
        </a:p>
      </dgm:t>
    </dgm:pt>
    <dgm:pt modelId="{8AACABC4-C65D-474B-A8A1-A52AAB6FD13B}" type="pres">
      <dgm:prSet presAssocID="{A238B7CC-A39C-4307-98E8-CA6FF93E9E9A}" presName="Name0" presStyleCnt="0">
        <dgm:presLayoutVars>
          <dgm:dir/>
          <dgm:animLvl val="lvl"/>
          <dgm:resizeHandles val="exact"/>
        </dgm:presLayoutVars>
      </dgm:prSet>
      <dgm:spPr/>
    </dgm:pt>
    <dgm:pt modelId="{F1ADA5AD-8C5E-4919-A36A-829C02835CE4}" type="pres">
      <dgm:prSet presAssocID="{EEE5DADB-C90A-4907-814F-4F4BD0054648}" presName="vertFlow" presStyleCnt="0"/>
      <dgm:spPr/>
    </dgm:pt>
    <dgm:pt modelId="{8544C09B-7DCF-4F93-A024-4BEBEA14ECF0}" type="pres">
      <dgm:prSet presAssocID="{EEE5DADB-C90A-4907-814F-4F4BD0054648}" presName="header" presStyleLbl="node1" presStyleIdx="0" presStyleCnt="6"/>
      <dgm:spPr>
        <a:xfrm>
          <a:off x="191070" y="402"/>
          <a:ext cx="1241765" cy="310441"/>
        </a:xfrm>
        <a:prstGeom prst="roundRect">
          <a:avLst>
            <a:gd name="adj" fmla="val 10000"/>
          </a:avLst>
        </a:prstGeom>
      </dgm:spPr>
    </dgm:pt>
    <dgm:pt modelId="{803F8422-1F43-4625-92F7-5C826C9BB73D}" type="pres">
      <dgm:prSet presAssocID="{9E0BCEEE-5FA0-4E65-A6B4-9E045850A3E2}" presName="parTrans" presStyleLbl="sibTrans2D1" presStyleIdx="0" presStyleCnt="10"/>
      <dgm:spPr/>
    </dgm:pt>
    <dgm:pt modelId="{EFF55518-B343-4E1C-AD04-01109EFDF84A}" type="pres">
      <dgm:prSet presAssocID="{CC8DDCEB-2D74-403B-A176-A1B6C975B789}" presName="child" presStyleLbl="alignAccFollowNode1" presStyleIdx="0" presStyleCnt="10" custScaleY="434885">
        <dgm:presLayoutVars>
          <dgm:chMax val="0"/>
          <dgm:bulletEnabled val="1"/>
        </dgm:presLayoutVars>
      </dgm:prSet>
      <dgm:spPr/>
    </dgm:pt>
    <dgm:pt modelId="{FAF0B80A-8B00-443E-828E-E804080B032F}" type="pres">
      <dgm:prSet presAssocID="{EEE5DADB-C90A-4907-814F-4F4BD0054648}" presName="hSp" presStyleCnt="0"/>
      <dgm:spPr/>
    </dgm:pt>
    <dgm:pt modelId="{EE000CB4-1C81-4C04-9CFF-8CAEDA5EB782}" type="pres">
      <dgm:prSet presAssocID="{2327A958-6F18-40B8-B44F-F2DD628A4F29}" presName="vertFlow" presStyleCnt="0"/>
      <dgm:spPr/>
    </dgm:pt>
    <dgm:pt modelId="{2DB46351-4BFF-48B5-B0AE-FA75837FBDA7}" type="pres">
      <dgm:prSet presAssocID="{2327A958-6F18-40B8-B44F-F2DD628A4F29}" presName="header" presStyleLbl="node1" presStyleIdx="1" presStyleCnt="6"/>
      <dgm:spPr>
        <a:xfrm>
          <a:off x="1819204" y="2038"/>
          <a:ext cx="1145601" cy="286400"/>
        </a:xfrm>
        <a:prstGeom prst="roundRect">
          <a:avLst>
            <a:gd name="adj" fmla="val 10000"/>
          </a:avLst>
        </a:prstGeom>
      </dgm:spPr>
    </dgm:pt>
    <dgm:pt modelId="{A36334D5-F247-45C8-94FE-B958940A5D5F}" type="pres">
      <dgm:prSet presAssocID="{EB6DF357-D782-4657-8D12-7E81D737547A}" presName="parTrans" presStyleLbl="sibTrans2D1" presStyleIdx="1" presStyleCnt="10"/>
      <dgm:spPr/>
    </dgm:pt>
    <dgm:pt modelId="{19FA8BAC-C983-4EC6-9BBC-98A5F9B1694F}" type="pres">
      <dgm:prSet presAssocID="{C86DD00D-0883-42C8-96A0-4DAF7FBEC9F7}" presName="child" presStyleLbl="alignAccFollowNode1" presStyleIdx="1" presStyleCnt="10" custScaleY="578736">
        <dgm:presLayoutVars>
          <dgm:chMax val="0"/>
          <dgm:bulletEnabled val="1"/>
        </dgm:presLayoutVars>
      </dgm:prSet>
      <dgm:spPr/>
    </dgm:pt>
    <dgm:pt modelId="{A7712E82-DB34-407F-853C-CBED40DD600F}" type="pres">
      <dgm:prSet presAssocID="{2327A958-6F18-40B8-B44F-F2DD628A4F29}" presName="hSp" presStyleCnt="0"/>
      <dgm:spPr/>
    </dgm:pt>
    <dgm:pt modelId="{47021BF5-5A7C-4CA3-86AA-4F2F72C677C4}" type="pres">
      <dgm:prSet presAssocID="{0C9B3F12-435C-488B-B0C4-53A56028FE86}" presName="vertFlow" presStyleCnt="0"/>
      <dgm:spPr/>
    </dgm:pt>
    <dgm:pt modelId="{85D46EF7-4A2D-40C7-9D44-68F33C85DE13}" type="pres">
      <dgm:prSet presAssocID="{0C9B3F12-435C-488B-B0C4-53A56028FE86}" presName="header" presStyleLbl="node1" presStyleIdx="2" presStyleCnt="6"/>
      <dgm:spPr>
        <a:xfrm>
          <a:off x="3125190" y="2038"/>
          <a:ext cx="1145601" cy="286400"/>
        </a:xfrm>
        <a:prstGeom prst="roundRect">
          <a:avLst>
            <a:gd name="adj" fmla="val 10000"/>
          </a:avLst>
        </a:prstGeom>
      </dgm:spPr>
    </dgm:pt>
    <dgm:pt modelId="{310CA54A-17C4-420C-8015-1BF9594D2875}" type="pres">
      <dgm:prSet presAssocID="{76F6EFE1-3B54-4656-9C4E-C831B5E8F3DF}" presName="parTrans" presStyleLbl="sibTrans2D1" presStyleIdx="2" presStyleCnt="10"/>
      <dgm:spPr/>
    </dgm:pt>
    <dgm:pt modelId="{C9BB85B0-C99F-4102-B3E8-55D4DDA46D69}" type="pres">
      <dgm:prSet presAssocID="{490134A5-FE75-43FA-BDF5-A702147911EA}" presName="child" presStyleLbl="alignAccFollowNode1" presStyleIdx="2" presStyleCnt="10" custScaleY="727034">
        <dgm:presLayoutVars>
          <dgm:chMax val="0"/>
          <dgm:bulletEnabled val="1"/>
        </dgm:presLayoutVars>
      </dgm:prSet>
      <dgm:spPr/>
    </dgm:pt>
    <dgm:pt modelId="{0E078EEA-2530-430C-B36F-EBE1ACD67FF1}" type="pres">
      <dgm:prSet presAssocID="{0C9B3F12-435C-488B-B0C4-53A56028FE86}" presName="hSp" presStyleCnt="0"/>
      <dgm:spPr/>
    </dgm:pt>
    <dgm:pt modelId="{529390CC-2B1A-4315-9353-B8929974BE6F}" type="pres">
      <dgm:prSet presAssocID="{FEEAF1D0-1940-41CD-A857-288380F661A9}" presName="vertFlow" presStyleCnt="0"/>
      <dgm:spPr/>
    </dgm:pt>
    <dgm:pt modelId="{025A9B90-81F7-484A-8358-153242D60D6D}" type="pres">
      <dgm:prSet presAssocID="{FEEAF1D0-1940-41CD-A857-288380F661A9}" presName="header" presStyleLbl="node1" presStyleIdx="3" presStyleCnt="6"/>
      <dgm:spPr/>
    </dgm:pt>
    <dgm:pt modelId="{38AF902B-B344-4675-82C6-DA4C1F951197}" type="pres">
      <dgm:prSet presAssocID="{49DEFDEE-4F2B-4A9F-B9CA-421DD624F00D}" presName="parTrans" presStyleLbl="sibTrans2D1" presStyleIdx="3" presStyleCnt="10"/>
      <dgm:spPr/>
    </dgm:pt>
    <dgm:pt modelId="{3D817A68-52B7-4B44-9957-64667AACF9DE}" type="pres">
      <dgm:prSet presAssocID="{5FC25937-70D0-45F4-9E73-0C8E31D6B1E1}" presName="child" presStyleLbl="alignAccFollowNode1" presStyleIdx="3" presStyleCnt="10" custScaleY="262593">
        <dgm:presLayoutVars>
          <dgm:chMax val="0"/>
          <dgm:bulletEnabled val="1"/>
        </dgm:presLayoutVars>
      </dgm:prSet>
      <dgm:spPr/>
    </dgm:pt>
    <dgm:pt modelId="{121919F6-AF9E-475D-9A7E-DDDA126A023C}" type="pres">
      <dgm:prSet presAssocID="{CD18A973-A4D4-4103-B01C-156C190411F3}" presName="sibTrans" presStyleLbl="sibTrans2D1" presStyleIdx="4" presStyleCnt="10"/>
      <dgm:spPr/>
    </dgm:pt>
    <dgm:pt modelId="{BA2A47CA-392D-40E0-9395-EE882CC548D2}" type="pres">
      <dgm:prSet presAssocID="{ECA9EF76-3A8C-4C20-8758-38F1D1906DD5}" presName="child" presStyleLbl="alignAccFollowNode1" presStyleIdx="4" presStyleCnt="10" custScaleY="216977">
        <dgm:presLayoutVars>
          <dgm:chMax val="0"/>
          <dgm:bulletEnabled val="1"/>
        </dgm:presLayoutVars>
      </dgm:prSet>
      <dgm:spPr/>
    </dgm:pt>
    <dgm:pt modelId="{EF4F1259-40A6-4AF3-AD2E-DAD811C320B4}" type="pres">
      <dgm:prSet presAssocID="{B4B0ECE8-6922-4377-B5A5-2985CBC0F0CB}" presName="sibTrans" presStyleLbl="sibTrans2D1" presStyleIdx="5" presStyleCnt="10"/>
      <dgm:spPr/>
    </dgm:pt>
    <dgm:pt modelId="{A391FF4B-48F4-47ED-9B4F-2F4C3C108F4A}" type="pres">
      <dgm:prSet presAssocID="{D6FCAF2A-CD8F-4A7D-BE0B-3BC52BACC841}" presName="child" presStyleLbl="alignAccFollowNode1" presStyleIdx="5" presStyleCnt="10" custScaleY="186653">
        <dgm:presLayoutVars>
          <dgm:chMax val="0"/>
          <dgm:bulletEnabled val="1"/>
        </dgm:presLayoutVars>
      </dgm:prSet>
      <dgm:spPr/>
    </dgm:pt>
    <dgm:pt modelId="{07FD242A-8ED0-43BC-B114-EB23D44D995F}" type="pres">
      <dgm:prSet presAssocID="{D9AD9F3C-E249-4B43-BC50-01D3A49CB7AE}" presName="sibTrans" presStyleLbl="sibTrans2D1" presStyleIdx="6" presStyleCnt="10"/>
      <dgm:spPr/>
    </dgm:pt>
    <dgm:pt modelId="{0959BAD9-0227-417D-AE34-8AE90D683056}" type="pres">
      <dgm:prSet presAssocID="{EB038E68-EBE1-4CE3-8427-B51F283A49A5}" presName="child" presStyleLbl="alignAccFollowNode1" presStyleIdx="6" presStyleCnt="10" custScaleY="163916">
        <dgm:presLayoutVars>
          <dgm:chMax val="0"/>
          <dgm:bulletEnabled val="1"/>
        </dgm:presLayoutVars>
      </dgm:prSet>
      <dgm:spPr/>
    </dgm:pt>
    <dgm:pt modelId="{2829F2AF-A773-4887-B9D8-8E0ABB20E8C1}" type="pres">
      <dgm:prSet presAssocID="{FEEAF1D0-1940-41CD-A857-288380F661A9}" presName="hSp" presStyleCnt="0"/>
      <dgm:spPr/>
    </dgm:pt>
    <dgm:pt modelId="{1238F3D8-8AEE-4B20-B1BC-6F28740A9EB9}" type="pres">
      <dgm:prSet presAssocID="{AC9FAFC2-8E4B-4C9B-9B90-BC7999F175D5}" presName="vertFlow" presStyleCnt="0"/>
      <dgm:spPr/>
    </dgm:pt>
    <dgm:pt modelId="{FAB01547-D999-4C72-A7FB-37999658B805}" type="pres">
      <dgm:prSet presAssocID="{AC9FAFC2-8E4B-4C9B-9B90-BC7999F175D5}" presName="header" presStyleLbl="node1" presStyleIdx="4" presStyleCnt="6"/>
      <dgm:spPr>
        <a:xfrm>
          <a:off x="4431176" y="2038"/>
          <a:ext cx="1145601" cy="286400"/>
        </a:xfrm>
        <a:prstGeom prst="roundRect">
          <a:avLst>
            <a:gd name="adj" fmla="val 10000"/>
          </a:avLst>
        </a:prstGeom>
      </dgm:spPr>
    </dgm:pt>
    <dgm:pt modelId="{4535B39A-BC21-458F-907E-84702E64268C}" type="pres">
      <dgm:prSet presAssocID="{E946C6C9-116F-4AF7-B05B-0D3CD22A6CED}" presName="parTrans" presStyleLbl="sibTrans2D1" presStyleIdx="7" presStyleCnt="10"/>
      <dgm:spPr/>
    </dgm:pt>
    <dgm:pt modelId="{4FC948D0-52AE-4224-8512-0A8FA2DA5F4D}" type="pres">
      <dgm:prSet presAssocID="{73F826D3-2E39-45FA-AB24-5E775DC7BA16}" presName="child" presStyleLbl="alignAccFollowNode1" presStyleIdx="7" presStyleCnt="10" custScaleY="336253">
        <dgm:presLayoutVars>
          <dgm:chMax val="0"/>
          <dgm:bulletEnabled val="1"/>
        </dgm:presLayoutVars>
      </dgm:prSet>
      <dgm:spPr/>
    </dgm:pt>
    <dgm:pt modelId="{92AD0C44-3F6E-487F-9F39-78ABAB96B8F8}" type="pres">
      <dgm:prSet presAssocID="{AC9FAFC2-8E4B-4C9B-9B90-BC7999F175D5}" presName="hSp" presStyleCnt="0"/>
      <dgm:spPr/>
    </dgm:pt>
    <dgm:pt modelId="{E6744E0D-06ED-40D5-8964-CA32A1E52DBF}" type="pres">
      <dgm:prSet presAssocID="{FE55C502-8852-4FCB-A2AE-8D28A46C0C6A}" presName="vertFlow" presStyleCnt="0"/>
      <dgm:spPr/>
    </dgm:pt>
    <dgm:pt modelId="{26AB58A3-FCA5-46A6-9192-BAFC28FDD811}" type="pres">
      <dgm:prSet presAssocID="{FE55C502-8852-4FCB-A2AE-8D28A46C0C6A}" presName="header" presStyleLbl="node1" presStyleIdx="5" presStyleCnt="6"/>
      <dgm:spPr/>
    </dgm:pt>
    <dgm:pt modelId="{9EC51EF5-E986-4BEC-93E3-702CF729DE27}" type="pres">
      <dgm:prSet presAssocID="{A139067B-63CF-467B-AF13-3310648A146E}" presName="parTrans" presStyleLbl="sibTrans2D1" presStyleIdx="8" presStyleCnt="10"/>
      <dgm:spPr/>
    </dgm:pt>
    <dgm:pt modelId="{C9A4CD08-7382-4344-A698-5CEEB93BCE69}" type="pres">
      <dgm:prSet presAssocID="{B9569F84-FAD7-4462-B6FB-55BD94C215CF}" presName="child" presStyleLbl="alignAccFollowNode1" presStyleIdx="8" presStyleCnt="10" custScaleY="208556">
        <dgm:presLayoutVars>
          <dgm:chMax val="0"/>
          <dgm:bulletEnabled val="1"/>
        </dgm:presLayoutVars>
      </dgm:prSet>
      <dgm:spPr/>
    </dgm:pt>
    <dgm:pt modelId="{B1374F34-6A27-46AA-8ED6-1A45C834D608}" type="pres">
      <dgm:prSet presAssocID="{92BC1711-0E83-4E45-841E-8EF39D4DFC38}" presName="sibTrans" presStyleLbl="sibTrans2D1" presStyleIdx="9" presStyleCnt="10"/>
      <dgm:spPr/>
    </dgm:pt>
    <dgm:pt modelId="{0DBC342A-B746-44DE-B9A2-80F4AC5BF30A}" type="pres">
      <dgm:prSet presAssocID="{DED5F67B-AC5D-4097-9073-4ECD8462228B}" presName="child" presStyleLbl="alignAccFollowNode1" presStyleIdx="9" presStyleCnt="10" custScaleY="574190">
        <dgm:presLayoutVars>
          <dgm:chMax val="0"/>
          <dgm:bulletEnabled val="1"/>
        </dgm:presLayoutVars>
      </dgm:prSet>
      <dgm:spPr/>
    </dgm:pt>
  </dgm:ptLst>
  <dgm:cxnLst>
    <dgm:cxn modelId="{F9440A03-FED7-41FE-8743-E6D0668DD37E}" srcId="{FEEAF1D0-1940-41CD-A857-288380F661A9}" destId="{ECA9EF76-3A8C-4C20-8758-38F1D1906DD5}" srcOrd="1" destOrd="0" parTransId="{EFDB8C02-112E-4E7C-93D3-558B587A3F08}" sibTransId="{B4B0ECE8-6922-4377-B5A5-2985CBC0F0CB}"/>
    <dgm:cxn modelId="{59278C0F-E4C7-49D7-A5A9-1CD4E05C4B8B}" type="presOf" srcId="{EEE5DADB-C90A-4907-814F-4F4BD0054648}" destId="{8544C09B-7DCF-4F93-A024-4BEBEA14ECF0}" srcOrd="0" destOrd="0" presId="urn:microsoft.com/office/officeart/2005/8/layout/lProcess1"/>
    <dgm:cxn modelId="{47438911-88AE-4FFB-A291-20E711284884}" type="presOf" srcId="{CC8DDCEB-2D74-403B-A176-A1B6C975B789}" destId="{EFF55518-B343-4E1C-AD04-01109EFDF84A}" srcOrd="0" destOrd="0" presId="urn:microsoft.com/office/officeart/2005/8/layout/lProcess1"/>
    <dgm:cxn modelId="{D5226B12-A2FB-47B7-9746-F4D0DEAA69FE}" type="presOf" srcId="{2327A958-6F18-40B8-B44F-F2DD628A4F29}" destId="{2DB46351-4BFF-48B5-B0AE-FA75837FBDA7}" srcOrd="0" destOrd="0" presId="urn:microsoft.com/office/officeart/2005/8/layout/lProcess1"/>
    <dgm:cxn modelId="{93623B21-D974-4414-8BE7-CCDEB5AC54AC}" srcId="{0C9B3F12-435C-488B-B0C4-53A56028FE86}" destId="{490134A5-FE75-43FA-BDF5-A702147911EA}" srcOrd="0" destOrd="0" parTransId="{76F6EFE1-3B54-4656-9C4E-C831B5E8F3DF}" sibTransId="{46A3E2AC-B8D2-4A9F-9D8B-A3ABE86100CD}"/>
    <dgm:cxn modelId="{A37CE522-94DC-4E7B-A464-9F16DA74D551}" type="presOf" srcId="{92BC1711-0E83-4E45-841E-8EF39D4DFC38}" destId="{B1374F34-6A27-46AA-8ED6-1A45C834D608}" srcOrd="0" destOrd="0" presId="urn:microsoft.com/office/officeart/2005/8/layout/lProcess1"/>
    <dgm:cxn modelId="{296A6428-E38F-468A-8D67-6764736D4F8A}" type="presOf" srcId="{CD18A973-A4D4-4103-B01C-156C190411F3}" destId="{121919F6-AF9E-475D-9A7E-DDDA126A023C}" srcOrd="0" destOrd="0" presId="urn:microsoft.com/office/officeart/2005/8/layout/lProcess1"/>
    <dgm:cxn modelId="{6FA0AC2A-EA6E-47D4-9EAB-F38D72A79CBC}" srcId="{FEEAF1D0-1940-41CD-A857-288380F661A9}" destId="{D6FCAF2A-CD8F-4A7D-BE0B-3BC52BACC841}" srcOrd="2" destOrd="0" parTransId="{2D5C7EAD-32CD-43BA-8A0A-A038A51D1C16}" sibTransId="{D9AD9F3C-E249-4B43-BC50-01D3A49CB7AE}"/>
    <dgm:cxn modelId="{49CF8831-A3ED-4ADB-B964-88ABC7E515FD}" type="presOf" srcId="{76F6EFE1-3B54-4656-9C4E-C831B5E8F3DF}" destId="{310CA54A-17C4-420C-8015-1BF9594D2875}" srcOrd="0" destOrd="0" presId="urn:microsoft.com/office/officeart/2005/8/layout/lProcess1"/>
    <dgm:cxn modelId="{63D8FE36-3C7E-4130-A46E-2BDAC2786CBB}" type="presOf" srcId="{73F826D3-2E39-45FA-AB24-5E775DC7BA16}" destId="{4FC948D0-52AE-4224-8512-0A8FA2DA5F4D}" srcOrd="0" destOrd="0" presId="urn:microsoft.com/office/officeart/2005/8/layout/lProcess1"/>
    <dgm:cxn modelId="{67A72037-5A31-4375-8316-DE35E8E3967C}" type="presOf" srcId="{E946C6C9-116F-4AF7-B05B-0D3CD22A6CED}" destId="{4535B39A-BC21-458F-907E-84702E64268C}" srcOrd="0" destOrd="0" presId="urn:microsoft.com/office/officeart/2005/8/layout/lProcess1"/>
    <dgm:cxn modelId="{B1933562-6361-42F5-A37A-45EBBA6BC73B}" type="presOf" srcId="{EB6DF357-D782-4657-8D12-7E81D737547A}" destId="{A36334D5-F247-45C8-94FE-B958940A5D5F}" srcOrd="0" destOrd="0" presId="urn:microsoft.com/office/officeart/2005/8/layout/lProcess1"/>
    <dgm:cxn modelId="{BB6B5243-39E3-47A4-8B2F-78CFAED482CC}" srcId="{FE55C502-8852-4FCB-A2AE-8D28A46C0C6A}" destId="{DED5F67B-AC5D-4097-9073-4ECD8462228B}" srcOrd="1" destOrd="0" parTransId="{808ECABA-4821-44D6-8FEB-79DDD042B3CA}" sibTransId="{FC8B99C6-2A32-4B74-B12F-8D22C9F7495C}"/>
    <dgm:cxn modelId="{F7C73466-73DE-4661-99A6-0D23871AC5C4}" type="presOf" srcId="{5FC25937-70D0-45F4-9E73-0C8E31D6B1E1}" destId="{3D817A68-52B7-4B44-9957-64667AACF9DE}" srcOrd="0" destOrd="0" presId="urn:microsoft.com/office/officeart/2005/8/layout/lProcess1"/>
    <dgm:cxn modelId="{370B5346-D055-44ED-857A-E6A33BE93052}" type="presOf" srcId="{49DEFDEE-4F2B-4A9F-B9CA-421DD624F00D}" destId="{38AF902B-B344-4675-82C6-DA4C1F951197}" srcOrd="0" destOrd="0" presId="urn:microsoft.com/office/officeart/2005/8/layout/lProcess1"/>
    <dgm:cxn modelId="{A4C57968-035E-473F-8239-B4B3B9F102FB}" srcId="{A238B7CC-A39C-4307-98E8-CA6FF93E9E9A}" destId="{AC9FAFC2-8E4B-4C9B-9B90-BC7999F175D5}" srcOrd="4" destOrd="0" parTransId="{4D061BA5-24E6-4DB4-AC45-F03950B26BBD}" sibTransId="{22A54D93-7FD1-47E4-B41D-CF53C7345294}"/>
    <dgm:cxn modelId="{942EA069-D6AE-49D5-ADBA-931C304D41F9}" type="presOf" srcId="{ECA9EF76-3A8C-4C20-8758-38F1D1906DD5}" destId="{BA2A47CA-392D-40E0-9395-EE882CC548D2}" srcOrd="0" destOrd="0" presId="urn:microsoft.com/office/officeart/2005/8/layout/lProcess1"/>
    <dgm:cxn modelId="{53843F4C-FC1D-43A0-895A-EE73F58B5A7A}" srcId="{A238B7CC-A39C-4307-98E8-CA6FF93E9E9A}" destId="{FE55C502-8852-4FCB-A2AE-8D28A46C0C6A}" srcOrd="5" destOrd="0" parTransId="{7F1CA446-1529-44D8-A4FF-D1D5B17E9212}" sibTransId="{3694F875-0EEB-4959-ACA2-FD8A91C41130}"/>
    <dgm:cxn modelId="{598CA96C-0B32-4121-BFCA-87CF61FBDCB1}" srcId="{A238B7CC-A39C-4307-98E8-CA6FF93E9E9A}" destId="{0C9B3F12-435C-488B-B0C4-53A56028FE86}" srcOrd="2" destOrd="0" parTransId="{AACA3E2C-EC19-4CD8-986A-55565A422462}" sibTransId="{8DFF0A94-4FD5-48DB-8865-21B5A1C4A7BB}"/>
    <dgm:cxn modelId="{ED2F3A4D-0D19-4F0C-ADAE-CFF64B491B80}" type="presOf" srcId="{C86DD00D-0883-42C8-96A0-4DAF7FBEC9F7}" destId="{19FA8BAC-C983-4EC6-9BBC-98A5F9B1694F}" srcOrd="0" destOrd="0" presId="urn:microsoft.com/office/officeart/2005/8/layout/lProcess1"/>
    <dgm:cxn modelId="{25959D52-E3F3-4743-9BDF-E0DB2E0B385A}" srcId="{AC9FAFC2-8E4B-4C9B-9B90-BC7999F175D5}" destId="{73F826D3-2E39-45FA-AB24-5E775DC7BA16}" srcOrd="0" destOrd="0" parTransId="{E946C6C9-116F-4AF7-B05B-0D3CD22A6CED}" sibTransId="{FE992616-C14C-4742-A85E-CB5327F3D9BA}"/>
    <dgm:cxn modelId="{D7405854-1BCB-4C37-AE8E-1D4235DD7F49}" type="presOf" srcId="{D9AD9F3C-E249-4B43-BC50-01D3A49CB7AE}" destId="{07FD242A-8ED0-43BC-B114-EB23D44D995F}" srcOrd="0" destOrd="0" presId="urn:microsoft.com/office/officeart/2005/8/layout/lProcess1"/>
    <dgm:cxn modelId="{24B2D877-279B-4736-82CB-9C5620BF71D1}" srcId="{A238B7CC-A39C-4307-98E8-CA6FF93E9E9A}" destId="{FEEAF1D0-1940-41CD-A857-288380F661A9}" srcOrd="3" destOrd="0" parTransId="{EDB04E3C-BD52-4467-A32F-D5208B363CCD}" sibTransId="{C83F95A2-3DB2-44A0-BB2F-4ABA6A5032B4}"/>
    <dgm:cxn modelId="{25968296-9C0A-4A23-A657-DD6AF127B653}" srcId="{FEEAF1D0-1940-41CD-A857-288380F661A9}" destId="{5FC25937-70D0-45F4-9E73-0C8E31D6B1E1}" srcOrd="0" destOrd="0" parTransId="{49DEFDEE-4F2B-4A9F-B9CA-421DD624F00D}" sibTransId="{CD18A973-A4D4-4103-B01C-156C190411F3}"/>
    <dgm:cxn modelId="{40B54C9A-56E9-4A0F-94A2-66435740607B}" srcId="{A238B7CC-A39C-4307-98E8-CA6FF93E9E9A}" destId="{2327A958-6F18-40B8-B44F-F2DD628A4F29}" srcOrd="1" destOrd="0" parTransId="{63171DCA-8868-496A-8830-F043F446DEE4}" sibTransId="{D7C4AF59-F290-4769-ABFE-64655E20D2FD}"/>
    <dgm:cxn modelId="{6A0864A4-AA0E-4167-96CD-464C9AE34FD7}" srcId="{A238B7CC-A39C-4307-98E8-CA6FF93E9E9A}" destId="{EEE5DADB-C90A-4907-814F-4F4BD0054648}" srcOrd="0" destOrd="0" parTransId="{50F17D8C-14F7-4289-A167-EB65FD735AFC}" sibTransId="{733488B4-BD58-41FB-BABB-C2B3FBEA4DE9}"/>
    <dgm:cxn modelId="{A9227CAA-2EE7-40CC-9033-216BD03ED880}" type="presOf" srcId="{9E0BCEEE-5FA0-4E65-A6B4-9E045850A3E2}" destId="{803F8422-1F43-4625-92F7-5C826C9BB73D}" srcOrd="0" destOrd="0" presId="urn:microsoft.com/office/officeart/2005/8/layout/lProcess1"/>
    <dgm:cxn modelId="{1AD104AE-39DA-425A-8289-003192EBF24C}" type="presOf" srcId="{B4B0ECE8-6922-4377-B5A5-2985CBC0F0CB}" destId="{EF4F1259-40A6-4AF3-AD2E-DAD811C320B4}" srcOrd="0" destOrd="0" presId="urn:microsoft.com/office/officeart/2005/8/layout/lProcess1"/>
    <dgm:cxn modelId="{0ED145AE-4EB9-4C40-97C7-52B24BA3547A}" type="presOf" srcId="{0C9B3F12-435C-488B-B0C4-53A56028FE86}" destId="{85D46EF7-4A2D-40C7-9D44-68F33C85DE13}" srcOrd="0" destOrd="0" presId="urn:microsoft.com/office/officeart/2005/8/layout/lProcess1"/>
    <dgm:cxn modelId="{BDB6B4BA-04C3-4674-91DC-A54A4EECE2F9}" type="presOf" srcId="{DED5F67B-AC5D-4097-9073-4ECD8462228B}" destId="{0DBC342A-B746-44DE-B9A2-80F4AC5BF30A}" srcOrd="0" destOrd="0" presId="urn:microsoft.com/office/officeart/2005/8/layout/lProcess1"/>
    <dgm:cxn modelId="{01A674C2-DDB0-4E1C-A6BC-9C1034AFEFFC}" srcId="{2327A958-6F18-40B8-B44F-F2DD628A4F29}" destId="{C86DD00D-0883-42C8-96A0-4DAF7FBEC9F7}" srcOrd="0" destOrd="0" parTransId="{EB6DF357-D782-4657-8D12-7E81D737547A}" sibTransId="{4C551BC8-7C83-47DC-A43D-08EF5B9E7D6D}"/>
    <dgm:cxn modelId="{182746C8-75F8-489D-AB94-3686B805CB2F}" type="presOf" srcId="{A139067B-63CF-467B-AF13-3310648A146E}" destId="{9EC51EF5-E986-4BEC-93E3-702CF729DE27}" srcOrd="0" destOrd="0" presId="urn:microsoft.com/office/officeart/2005/8/layout/lProcess1"/>
    <dgm:cxn modelId="{E8882CCF-65E3-407F-A594-F06FB1F0B3DD}" type="presOf" srcId="{D6FCAF2A-CD8F-4A7D-BE0B-3BC52BACC841}" destId="{A391FF4B-48F4-47ED-9B4F-2F4C3C108F4A}" srcOrd="0" destOrd="0" presId="urn:microsoft.com/office/officeart/2005/8/layout/lProcess1"/>
    <dgm:cxn modelId="{9FDAA9D5-7C86-42C1-8CB1-19E0EB91B065}" type="presOf" srcId="{AC9FAFC2-8E4B-4C9B-9B90-BC7999F175D5}" destId="{FAB01547-D999-4C72-A7FB-37999658B805}" srcOrd="0" destOrd="0" presId="urn:microsoft.com/office/officeart/2005/8/layout/lProcess1"/>
    <dgm:cxn modelId="{DD50F3D5-9E1C-4C41-97D2-A5C5AA77E41E}" type="presOf" srcId="{B9569F84-FAD7-4462-B6FB-55BD94C215CF}" destId="{C9A4CD08-7382-4344-A698-5CEEB93BCE69}" srcOrd="0" destOrd="0" presId="urn:microsoft.com/office/officeart/2005/8/layout/lProcess1"/>
    <dgm:cxn modelId="{8758FBD7-6E03-41B2-B9F8-A8A209122F9E}" type="presOf" srcId="{490134A5-FE75-43FA-BDF5-A702147911EA}" destId="{C9BB85B0-C99F-4102-B3E8-55D4DDA46D69}" srcOrd="0" destOrd="0" presId="urn:microsoft.com/office/officeart/2005/8/layout/lProcess1"/>
    <dgm:cxn modelId="{46D98CD8-6516-4CB0-9850-2164D73B7C5F}" srcId="{EEE5DADB-C90A-4907-814F-4F4BD0054648}" destId="{CC8DDCEB-2D74-403B-A176-A1B6C975B789}" srcOrd="0" destOrd="0" parTransId="{9E0BCEEE-5FA0-4E65-A6B4-9E045850A3E2}" sibTransId="{47D43DED-9812-4E4D-BFD5-86406E5D1073}"/>
    <dgm:cxn modelId="{FEAF5BDA-5AC7-4BAD-BF6C-2B6F89ED83BE}" type="presOf" srcId="{FE55C502-8852-4FCB-A2AE-8D28A46C0C6A}" destId="{26AB58A3-FCA5-46A6-9192-BAFC28FDD811}" srcOrd="0" destOrd="0" presId="urn:microsoft.com/office/officeart/2005/8/layout/lProcess1"/>
    <dgm:cxn modelId="{BC362DE2-16F9-46E9-A692-6D2669AD4DC5}" srcId="{FE55C502-8852-4FCB-A2AE-8D28A46C0C6A}" destId="{B9569F84-FAD7-4462-B6FB-55BD94C215CF}" srcOrd="0" destOrd="0" parTransId="{A139067B-63CF-467B-AF13-3310648A146E}" sibTransId="{92BC1711-0E83-4E45-841E-8EF39D4DFC38}"/>
    <dgm:cxn modelId="{212840E7-F89C-48EF-81EE-6EFB4663A062}" type="presOf" srcId="{A238B7CC-A39C-4307-98E8-CA6FF93E9E9A}" destId="{8AACABC4-C65D-474B-A8A1-A52AAB6FD13B}" srcOrd="0" destOrd="0" presId="urn:microsoft.com/office/officeart/2005/8/layout/lProcess1"/>
    <dgm:cxn modelId="{FBAC64F1-9488-4720-BD82-268EAC7FA8B3}" type="presOf" srcId="{EB038E68-EBE1-4CE3-8427-B51F283A49A5}" destId="{0959BAD9-0227-417D-AE34-8AE90D683056}" srcOrd="0" destOrd="0" presId="urn:microsoft.com/office/officeart/2005/8/layout/lProcess1"/>
    <dgm:cxn modelId="{B337C9F3-71A8-4425-92CE-2686FCD90D85}" type="presOf" srcId="{FEEAF1D0-1940-41CD-A857-288380F661A9}" destId="{025A9B90-81F7-484A-8358-153242D60D6D}" srcOrd="0" destOrd="0" presId="urn:microsoft.com/office/officeart/2005/8/layout/lProcess1"/>
    <dgm:cxn modelId="{26B148F4-A819-4566-A31C-6AD15AEB9316}" srcId="{FEEAF1D0-1940-41CD-A857-288380F661A9}" destId="{EB038E68-EBE1-4CE3-8427-B51F283A49A5}" srcOrd="3" destOrd="0" parTransId="{9848888C-674A-4145-A8F1-F9BFD6F5C3A4}" sibTransId="{66B68C79-F879-4DA8-B119-4BA865603496}"/>
    <dgm:cxn modelId="{59D67E74-88C8-4138-87F3-17B417B3D541}" type="presParOf" srcId="{8AACABC4-C65D-474B-A8A1-A52AAB6FD13B}" destId="{F1ADA5AD-8C5E-4919-A36A-829C02835CE4}" srcOrd="0" destOrd="0" presId="urn:microsoft.com/office/officeart/2005/8/layout/lProcess1"/>
    <dgm:cxn modelId="{68329B49-F172-4F4D-A435-D4072F96F3DD}" type="presParOf" srcId="{F1ADA5AD-8C5E-4919-A36A-829C02835CE4}" destId="{8544C09B-7DCF-4F93-A024-4BEBEA14ECF0}" srcOrd="0" destOrd="0" presId="urn:microsoft.com/office/officeart/2005/8/layout/lProcess1"/>
    <dgm:cxn modelId="{8A5B41A5-A97F-406A-89BF-5958071E568A}" type="presParOf" srcId="{F1ADA5AD-8C5E-4919-A36A-829C02835CE4}" destId="{803F8422-1F43-4625-92F7-5C826C9BB73D}" srcOrd="1" destOrd="0" presId="urn:microsoft.com/office/officeart/2005/8/layout/lProcess1"/>
    <dgm:cxn modelId="{55AE27A8-C20D-4F72-B1AF-0091494071BC}" type="presParOf" srcId="{F1ADA5AD-8C5E-4919-A36A-829C02835CE4}" destId="{EFF55518-B343-4E1C-AD04-01109EFDF84A}" srcOrd="2" destOrd="0" presId="urn:microsoft.com/office/officeart/2005/8/layout/lProcess1"/>
    <dgm:cxn modelId="{53FEF922-1553-4C85-8605-9E2B4BFA81D2}" type="presParOf" srcId="{8AACABC4-C65D-474B-A8A1-A52AAB6FD13B}" destId="{FAF0B80A-8B00-443E-828E-E804080B032F}" srcOrd="1" destOrd="0" presId="urn:microsoft.com/office/officeart/2005/8/layout/lProcess1"/>
    <dgm:cxn modelId="{302CD281-8DDF-4B80-A9CF-CEFABC931AEF}" type="presParOf" srcId="{8AACABC4-C65D-474B-A8A1-A52AAB6FD13B}" destId="{EE000CB4-1C81-4C04-9CFF-8CAEDA5EB782}" srcOrd="2" destOrd="0" presId="urn:microsoft.com/office/officeart/2005/8/layout/lProcess1"/>
    <dgm:cxn modelId="{C45A40EC-6D26-49C0-86A0-7D364E8CDD83}" type="presParOf" srcId="{EE000CB4-1C81-4C04-9CFF-8CAEDA5EB782}" destId="{2DB46351-4BFF-48B5-B0AE-FA75837FBDA7}" srcOrd="0" destOrd="0" presId="urn:microsoft.com/office/officeart/2005/8/layout/lProcess1"/>
    <dgm:cxn modelId="{54877DF3-8237-495B-B48F-3F4779961060}" type="presParOf" srcId="{EE000CB4-1C81-4C04-9CFF-8CAEDA5EB782}" destId="{A36334D5-F247-45C8-94FE-B958940A5D5F}" srcOrd="1" destOrd="0" presId="urn:microsoft.com/office/officeart/2005/8/layout/lProcess1"/>
    <dgm:cxn modelId="{2B0E3E5D-0068-4797-8E8C-9A2A64072F10}" type="presParOf" srcId="{EE000CB4-1C81-4C04-9CFF-8CAEDA5EB782}" destId="{19FA8BAC-C983-4EC6-9BBC-98A5F9B1694F}" srcOrd="2" destOrd="0" presId="urn:microsoft.com/office/officeart/2005/8/layout/lProcess1"/>
    <dgm:cxn modelId="{F09B47B6-0F34-451E-9B66-AB10FAECB04A}" type="presParOf" srcId="{8AACABC4-C65D-474B-A8A1-A52AAB6FD13B}" destId="{A7712E82-DB34-407F-853C-CBED40DD600F}" srcOrd="3" destOrd="0" presId="urn:microsoft.com/office/officeart/2005/8/layout/lProcess1"/>
    <dgm:cxn modelId="{29874770-B806-434B-897D-25E59CD70518}" type="presParOf" srcId="{8AACABC4-C65D-474B-A8A1-A52AAB6FD13B}" destId="{47021BF5-5A7C-4CA3-86AA-4F2F72C677C4}" srcOrd="4" destOrd="0" presId="urn:microsoft.com/office/officeart/2005/8/layout/lProcess1"/>
    <dgm:cxn modelId="{76C29B46-EF6E-466E-9A0C-DBA6E3EDAB48}" type="presParOf" srcId="{47021BF5-5A7C-4CA3-86AA-4F2F72C677C4}" destId="{85D46EF7-4A2D-40C7-9D44-68F33C85DE13}" srcOrd="0" destOrd="0" presId="urn:microsoft.com/office/officeart/2005/8/layout/lProcess1"/>
    <dgm:cxn modelId="{11F560C9-AEBF-4B7B-878D-DB87D3D51267}" type="presParOf" srcId="{47021BF5-5A7C-4CA3-86AA-4F2F72C677C4}" destId="{310CA54A-17C4-420C-8015-1BF9594D2875}" srcOrd="1" destOrd="0" presId="urn:microsoft.com/office/officeart/2005/8/layout/lProcess1"/>
    <dgm:cxn modelId="{9C7547B5-A766-429A-B42F-EB3E8055383F}" type="presParOf" srcId="{47021BF5-5A7C-4CA3-86AA-4F2F72C677C4}" destId="{C9BB85B0-C99F-4102-B3E8-55D4DDA46D69}" srcOrd="2" destOrd="0" presId="urn:microsoft.com/office/officeart/2005/8/layout/lProcess1"/>
    <dgm:cxn modelId="{63AF5B22-6CCF-457A-BAF6-954766A05898}" type="presParOf" srcId="{8AACABC4-C65D-474B-A8A1-A52AAB6FD13B}" destId="{0E078EEA-2530-430C-B36F-EBE1ACD67FF1}" srcOrd="5" destOrd="0" presId="urn:microsoft.com/office/officeart/2005/8/layout/lProcess1"/>
    <dgm:cxn modelId="{AA174091-E9C2-4578-BC9F-EC7667E5D33B}" type="presParOf" srcId="{8AACABC4-C65D-474B-A8A1-A52AAB6FD13B}" destId="{529390CC-2B1A-4315-9353-B8929974BE6F}" srcOrd="6" destOrd="0" presId="urn:microsoft.com/office/officeart/2005/8/layout/lProcess1"/>
    <dgm:cxn modelId="{0C85469C-CCC0-45A1-B064-CA006704211B}" type="presParOf" srcId="{529390CC-2B1A-4315-9353-B8929974BE6F}" destId="{025A9B90-81F7-484A-8358-153242D60D6D}" srcOrd="0" destOrd="0" presId="urn:microsoft.com/office/officeart/2005/8/layout/lProcess1"/>
    <dgm:cxn modelId="{19220F47-04C9-45B4-BA8B-BA15CA2A02D2}" type="presParOf" srcId="{529390CC-2B1A-4315-9353-B8929974BE6F}" destId="{38AF902B-B344-4675-82C6-DA4C1F951197}" srcOrd="1" destOrd="0" presId="urn:microsoft.com/office/officeart/2005/8/layout/lProcess1"/>
    <dgm:cxn modelId="{5B8B835C-9BCE-4538-9788-F2E649444428}" type="presParOf" srcId="{529390CC-2B1A-4315-9353-B8929974BE6F}" destId="{3D817A68-52B7-4B44-9957-64667AACF9DE}" srcOrd="2" destOrd="0" presId="urn:microsoft.com/office/officeart/2005/8/layout/lProcess1"/>
    <dgm:cxn modelId="{324A28F5-07F5-4CDE-BEAF-3AEAAC042F95}" type="presParOf" srcId="{529390CC-2B1A-4315-9353-B8929974BE6F}" destId="{121919F6-AF9E-475D-9A7E-DDDA126A023C}" srcOrd="3" destOrd="0" presId="urn:microsoft.com/office/officeart/2005/8/layout/lProcess1"/>
    <dgm:cxn modelId="{19E4B9F1-6A41-4039-B825-ED05E5BBEFFD}" type="presParOf" srcId="{529390CC-2B1A-4315-9353-B8929974BE6F}" destId="{BA2A47CA-392D-40E0-9395-EE882CC548D2}" srcOrd="4" destOrd="0" presId="urn:microsoft.com/office/officeart/2005/8/layout/lProcess1"/>
    <dgm:cxn modelId="{E048DFE0-2079-4993-920B-ABE1D4B74EB3}" type="presParOf" srcId="{529390CC-2B1A-4315-9353-B8929974BE6F}" destId="{EF4F1259-40A6-4AF3-AD2E-DAD811C320B4}" srcOrd="5" destOrd="0" presId="urn:microsoft.com/office/officeart/2005/8/layout/lProcess1"/>
    <dgm:cxn modelId="{BEE78BDE-F072-4AE2-815A-E51C55BC5ED0}" type="presParOf" srcId="{529390CC-2B1A-4315-9353-B8929974BE6F}" destId="{A391FF4B-48F4-47ED-9B4F-2F4C3C108F4A}" srcOrd="6" destOrd="0" presId="urn:microsoft.com/office/officeart/2005/8/layout/lProcess1"/>
    <dgm:cxn modelId="{DE6497E5-AFBE-4554-B670-8E8F59C6C61D}" type="presParOf" srcId="{529390CC-2B1A-4315-9353-B8929974BE6F}" destId="{07FD242A-8ED0-43BC-B114-EB23D44D995F}" srcOrd="7" destOrd="0" presId="urn:microsoft.com/office/officeart/2005/8/layout/lProcess1"/>
    <dgm:cxn modelId="{FD526651-734A-4E7A-92AA-2CEC44C3E082}" type="presParOf" srcId="{529390CC-2B1A-4315-9353-B8929974BE6F}" destId="{0959BAD9-0227-417D-AE34-8AE90D683056}" srcOrd="8" destOrd="0" presId="urn:microsoft.com/office/officeart/2005/8/layout/lProcess1"/>
    <dgm:cxn modelId="{C857FE98-D4F3-476D-9B76-17FCC774D55F}" type="presParOf" srcId="{8AACABC4-C65D-474B-A8A1-A52AAB6FD13B}" destId="{2829F2AF-A773-4887-B9D8-8E0ABB20E8C1}" srcOrd="7" destOrd="0" presId="urn:microsoft.com/office/officeart/2005/8/layout/lProcess1"/>
    <dgm:cxn modelId="{E6A75C02-2072-4FF2-B234-706606DFF866}" type="presParOf" srcId="{8AACABC4-C65D-474B-A8A1-A52AAB6FD13B}" destId="{1238F3D8-8AEE-4B20-B1BC-6F28740A9EB9}" srcOrd="8" destOrd="0" presId="urn:microsoft.com/office/officeart/2005/8/layout/lProcess1"/>
    <dgm:cxn modelId="{65CA36BF-2760-451E-8F09-C36517BD46FF}" type="presParOf" srcId="{1238F3D8-8AEE-4B20-B1BC-6F28740A9EB9}" destId="{FAB01547-D999-4C72-A7FB-37999658B805}" srcOrd="0" destOrd="0" presId="urn:microsoft.com/office/officeart/2005/8/layout/lProcess1"/>
    <dgm:cxn modelId="{F7A3F1C8-5474-45CA-B887-637EF3BF53E3}" type="presParOf" srcId="{1238F3D8-8AEE-4B20-B1BC-6F28740A9EB9}" destId="{4535B39A-BC21-458F-907E-84702E64268C}" srcOrd="1" destOrd="0" presId="urn:microsoft.com/office/officeart/2005/8/layout/lProcess1"/>
    <dgm:cxn modelId="{B8E43B79-3226-4FF9-936C-B73D04726638}" type="presParOf" srcId="{1238F3D8-8AEE-4B20-B1BC-6F28740A9EB9}" destId="{4FC948D0-52AE-4224-8512-0A8FA2DA5F4D}" srcOrd="2" destOrd="0" presId="urn:microsoft.com/office/officeart/2005/8/layout/lProcess1"/>
    <dgm:cxn modelId="{2A046640-F241-413C-A917-B126A4404150}" type="presParOf" srcId="{8AACABC4-C65D-474B-A8A1-A52AAB6FD13B}" destId="{92AD0C44-3F6E-487F-9F39-78ABAB96B8F8}" srcOrd="9" destOrd="0" presId="urn:microsoft.com/office/officeart/2005/8/layout/lProcess1"/>
    <dgm:cxn modelId="{75ED1D42-BB24-4FBD-94DC-991012AF1423}" type="presParOf" srcId="{8AACABC4-C65D-474B-A8A1-A52AAB6FD13B}" destId="{E6744E0D-06ED-40D5-8964-CA32A1E52DBF}" srcOrd="10" destOrd="0" presId="urn:microsoft.com/office/officeart/2005/8/layout/lProcess1"/>
    <dgm:cxn modelId="{0DA8FBBB-64E7-4685-A0B7-F036A3FF76FB}" type="presParOf" srcId="{E6744E0D-06ED-40D5-8964-CA32A1E52DBF}" destId="{26AB58A3-FCA5-46A6-9192-BAFC28FDD811}" srcOrd="0" destOrd="0" presId="urn:microsoft.com/office/officeart/2005/8/layout/lProcess1"/>
    <dgm:cxn modelId="{CFE37AF4-0AFC-4AB4-9161-C4621081E603}" type="presParOf" srcId="{E6744E0D-06ED-40D5-8964-CA32A1E52DBF}" destId="{9EC51EF5-E986-4BEC-93E3-702CF729DE27}" srcOrd="1" destOrd="0" presId="urn:microsoft.com/office/officeart/2005/8/layout/lProcess1"/>
    <dgm:cxn modelId="{A4098ACB-1A2E-4EBA-919D-2B81C0FEC7F1}" type="presParOf" srcId="{E6744E0D-06ED-40D5-8964-CA32A1E52DBF}" destId="{C9A4CD08-7382-4344-A698-5CEEB93BCE69}" srcOrd="2" destOrd="0" presId="urn:microsoft.com/office/officeart/2005/8/layout/lProcess1"/>
    <dgm:cxn modelId="{9B061444-BA9E-4E0F-A89C-C95BF5D66C58}" type="presParOf" srcId="{E6744E0D-06ED-40D5-8964-CA32A1E52DBF}" destId="{B1374F34-6A27-46AA-8ED6-1A45C834D608}" srcOrd="3" destOrd="0" presId="urn:microsoft.com/office/officeart/2005/8/layout/lProcess1"/>
    <dgm:cxn modelId="{940E1B13-EA63-4B3D-8470-E31642A9D028}" type="presParOf" srcId="{E6744E0D-06ED-40D5-8964-CA32A1E52DBF}" destId="{0DBC342A-B746-44DE-B9A2-80F4AC5BF30A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44C09B-7DCF-4F93-A024-4BEBEA14ECF0}">
      <dsp:nvSpPr>
        <dsp:cNvPr id="0" name=""/>
        <dsp:cNvSpPr/>
      </dsp:nvSpPr>
      <dsp:spPr>
        <a:xfrm>
          <a:off x="2795" y="93059"/>
          <a:ext cx="1556316" cy="389079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b="1" kern="1200">
              <a:solidFill>
                <a:prstClr val="white"/>
              </a:solidFill>
              <a:latin typeface="Montserrat Light" panose="00000400000000000000" pitchFamily="50" charset="0"/>
              <a:ea typeface="+mn-ea"/>
              <a:cs typeface="+mn-cs"/>
            </a:rPr>
            <a:t>2015</a:t>
          </a:r>
        </a:p>
      </dsp:txBody>
      <dsp:txXfrm>
        <a:off x="14191" y="104455"/>
        <a:ext cx="1533524" cy="366287"/>
      </dsp:txXfrm>
    </dsp:sp>
    <dsp:sp modelId="{22D8E7D3-369E-429C-ABA2-137CB91C4003}">
      <dsp:nvSpPr>
        <dsp:cNvPr id="0" name=""/>
        <dsp:cNvSpPr/>
      </dsp:nvSpPr>
      <dsp:spPr>
        <a:xfrm rot="5400000">
          <a:off x="746909" y="516183"/>
          <a:ext cx="68088" cy="68088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DA9FC5-54DF-4B22-AAE8-22708AA105C0}">
      <dsp:nvSpPr>
        <dsp:cNvPr id="0" name=""/>
        <dsp:cNvSpPr/>
      </dsp:nvSpPr>
      <dsp:spPr>
        <a:xfrm>
          <a:off x="2795" y="618316"/>
          <a:ext cx="1556316" cy="132537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b="1" kern="1200">
              <a:latin typeface="Montserrat" panose="00000500000000000000" pitchFamily="50" charset="0"/>
            </a:rPr>
            <a:t>NY INTERNATIONAL STRATEGI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Light" panose="00000400000000000000" pitchFamily="50" charset="0"/>
              <a:ea typeface="+mn-ea"/>
              <a:cs typeface="+mn-cs"/>
            </a:rPr>
            <a:t>DBU lancerer en ny international strategi, der blandt andet skal fremme dansk fodbolds indflydelse internationalt, herunder øget fokus på menneskerettigheder i fodbold</a:t>
          </a:r>
        </a:p>
      </dsp:txBody>
      <dsp:txXfrm>
        <a:off x="41614" y="657135"/>
        <a:ext cx="1478678" cy="1247733"/>
      </dsp:txXfrm>
    </dsp:sp>
    <dsp:sp modelId="{5A4EC932-69AC-4C43-AAA9-5CC0604D26CF}">
      <dsp:nvSpPr>
        <dsp:cNvPr id="0" name=""/>
        <dsp:cNvSpPr/>
      </dsp:nvSpPr>
      <dsp:spPr>
        <a:xfrm rot="5400000">
          <a:off x="746909" y="1977732"/>
          <a:ext cx="68088" cy="68088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F55518-B343-4E1C-AD04-01109EFDF84A}">
      <dsp:nvSpPr>
        <dsp:cNvPr id="0" name=""/>
        <dsp:cNvSpPr/>
      </dsp:nvSpPr>
      <dsp:spPr>
        <a:xfrm>
          <a:off x="98089" y="2079865"/>
          <a:ext cx="1365730" cy="188737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50" charset="0"/>
              <a:ea typeface="+mn-ea"/>
              <a:cs typeface="+mn-cs"/>
            </a:rPr>
            <a:t>PLAY THE GAME KONFERENCE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kern="1200">
              <a:latin typeface="Montserrat Light" panose="00000400000000000000" pitchFamily="50" charset="0"/>
            </a:rPr>
            <a:t>DBU’s formand Jesper Møller deltager i debat på den internationale sportskonference Play the Game, der afholdes i Aarhus i oktober. Her drøfter han FIFA’s fremtid sammen med en række kandidater til FIFA-præsidentvalget, der afholdes i februar 2016</a:t>
          </a:r>
        </a:p>
      </dsp:txBody>
      <dsp:txXfrm>
        <a:off x="138090" y="2119866"/>
        <a:ext cx="1285728" cy="1807374"/>
      </dsp:txXfrm>
    </dsp:sp>
    <dsp:sp modelId="{2DB46351-4BFF-48B5-B0AE-FA75837FBDA7}">
      <dsp:nvSpPr>
        <dsp:cNvPr id="0" name=""/>
        <dsp:cNvSpPr/>
      </dsp:nvSpPr>
      <dsp:spPr>
        <a:xfrm>
          <a:off x="1776997" y="93059"/>
          <a:ext cx="1556316" cy="389079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b="1" kern="1200">
              <a:solidFill>
                <a:prstClr val="white"/>
              </a:solidFill>
              <a:latin typeface="Montserrat Light" panose="00000400000000000000" pitchFamily="50" charset="0"/>
              <a:ea typeface="+mn-ea"/>
              <a:cs typeface="+mn-cs"/>
            </a:rPr>
            <a:t>2016</a:t>
          </a:r>
        </a:p>
      </dsp:txBody>
      <dsp:txXfrm>
        <a:off x="1788393" y="104455"/>
        <a:ext cx="1533524" cy="366287"/>
      </dsp:txXfrm>
    </dsp:sp>
    <dsp:sp modelId="{A36334D5-F247-45C8-94FE-B958940A5D5F}">
      <dsp:nvSpPr>
        <dsp:cNvPr id="0" name=""/>
        <dsp:cNvSpPr/>
      </dsp:nvSpPr>
      <dsp:spPr>
        <a:xfrm rot="5400000">
          <a:off x="2521111" y="516183"/>
          <a:ext cx="68088" cy="68088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FA8BAC-C983-4EC6-9BBC-98A5F9B1694F}">
      <dsp:nvSpPr>
        <dsp:cNvPr id="0" name=""/>
        <dsp:cNvSpPr/>
      </dsp:nvSpPr>
      <dsp:spPr>
        <a:xfrm>
          <a:off x="1776997" y="618316"/>
          <a:ext cx="1556316" cy="98584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50" charset="0"/>
              <a:ea typeface="+mn-ea"/>
              <a:cs typeface="+mn-cs"/>
            </a:rPr>
            <a:t>BESØG TIL QATAR</a:t>
          </a:r>
        </a:p>
        <a:p>
          <a:pPr marL="0"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kern="1200">
              <a:latin typeface="Montserrat Light" panose="00000400000000000000" pitchFamily="50" charset="0"/>
            </a:rPr>
            <a:t>I november besøger Fagbevægelsen, menneskerettighedsorganisationer, DBU og de nordiske fodboldforbund Qatar</a:t>
          </a:r>
        </a:p>
      </dsp:txBody>
      <dsp:txXfrm>
        <a:off x="1805871" y="647190"/>
        <a:ext cx="1498568" cy="928097"/>
      </dsp:txXfrm>
    </dsp:sp>
    <dsp:sp modelId="{91263D4A-AFA7-42F4-B879-EABF5938ED18}">
      <dsp:nvSpPr>
        <dsp:cNvPr id="0" name=""/>
        <dsp:cNvSpPr/>
      </dsp:nvSpPr>
      <dsp:spPr>
        <a:xfrm rot="5400000">
          <a:off x="2521111" y="1638206"/>
          <a:ext cx="68088" cy="68088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4A3B40-A0E6-40E4-998F-C56BE28986C0}">
      <dsp:nvSpPr>
        <dsp:cNvPr id="0" name=""/>
        <dsp:cNvSpPr/>
      </dsp:nvSpPr>
      <dsp:spPr>
        <a:xfrm>
          <a:off x="1776997" y="1740339"/>
          <a:ext cx="1556316" cy="101313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50" charset="0"/>
              <a:ea typeface="+mn-ea"/>
              <a:cs typeface="+mn-cs"/>
            </a:rPr>
            <a:t>DEMOKRATIREFORM I FIFA</a:t>
          </a:r>
        </a:p>
        <a:p>
          <a:pPr marL="0"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kern="1200">
              <a:latin typeface="Montserrat Light" panose="00000400000000000000" pitchFamily="50" charset="0"/>
            </a:rPr>
            <a:t>Arbejde for og gennemførelse af demokratireform i FIFA, som bl.a. ændrede reglerne for tildeling af VM-værtskaber</a:t>
          </a:r>
        </a:p>
      </dsp:txBody>
      <dsp:txXfrm>
        <a:off x="1806671" y="1770013"/>
        <a:ext cx="1496968" cy="953783"/>
      </dsp:txXfrm>
    </dsp:sp>
    <dsp:sp modelId="{025A9B90-81F7-484A-8358-153242D60D6D}">
      <dsp:nvSpPr>
        <dsp:cNvPr id="0" name=""/>
        <dsp:cNvSpPr/>
      </dsp:nvSpPr>
      <dsp:spPr>
        <a:xfrm>
          <a:off x="3551198" y="93059"/>
          <a:ext cx="1556316" cy="38907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b="1" kern="1200">
              <a:solidFill>
                <a:prstClr val="white"/>
              </a:solidFill>
              <a:latin typeface="Montserrat Light" panose="00000400000000000000" pitchFamily="50" charset="0"/>
              <a:ea typeface="+mn-ea"/>
              <a:cs typeface="+mn-cs"/>
            </a:rPr>
            <a:t>2019</a:t>
          </a:r>
        </a:p>
      </dsp:txBody>
      <dsp:txXfrm>
        <a:off x="3562594" y="104455"/>
        <a:ext cx="1533524" cy="366287"/>
      </dsp:txXfrm>
    </dsp:sp>
    <dsp:sp modelId="{38AF902B-B344-4675-82C6-DA4C1F951197}">
      <dsp:nvSpPr>
        <dsp:cNvPr id="0" name=""/>
        <dsp:cNvSpPr/>
      </dsp:nvSpPr>
      <dsp:spPr>
        <a:xfrm rot="5400000">
          <a:off x="4295312" y="516183"/>
          <a:ext cx="68088" cy="68088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817A68-52B7-4B44-9957-64667AACF9DE}">
      <dsp:nvSpPr>
        <dsp:cNvPr id="0" name=""/>
        <dsp:cNvSpPr/>
      </dsp:nvSpPr>
      <dsp:spPr>
        <a:xfrm>
          <a:off x="3551198" y="618316"/>
          <a:ext cx="1556316" cy="88640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50" charset="0"/>
              <a:ea typeface="+mn-ea"/>
              <a:cs typeface="+mn-cs"/>
            </a:rPr>
            <a:t>BESØG I QATAR</a:t>
          </a:r>
        </a:p>
        <a:p>
          <a:pPr marL="0"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kern="1200">
              <a:latin typeface="Montserrat Light" panose="00000400000000000000" pitchFamily="50" charset="0"/>
            </a:rPr>
            <a:t>I januar 2019 er Jesper Møller sammen med repræsentanter fra de nordiske fodboldforbund i Qatar</a:t>
          </a:r>
        </a:p>
      </dsp:txBody>
      <dsp:txXfrm>
        <a:off x="3577160" y="644278"/>
        <a:ext cx="1504392" cy="834484"/>
      </dsp:txXfrm>
    </dsp:sp>
    <dsp:sp modelId="{121919F6-AF9E-475D-9A7E-DDDA126A023C}">
      <dsp:nvSpPr>
        <dsp:cNvPr id="0" name=""/>
        <dsp:cNvSpPr/>
      </dsp:nvSpPr>
      <dsp:spPr>
        <a:xfrm rot="5400000">
          <a:off x="4295312" y="1538769"/>
          <a:ext cx="68088" cy="68088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2A47CA-392D-40E0-9395-EE882CC548D2}">
      <dsp:nvSpPr>
        <dsp:cNvPr id="0" name=""/>
        <dsp:cNvSpPr/>
      </dsp:nvSpPr>
      <dsp:spPr>
        <a:xfrm>
          <a:off x="3551198" y="1640902"/>
          <a:ext cx="1556316" cy="65524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50" charset="0"/>
              <a:ea typeface="+mn-ea"/>
              <a:cs typeface="+mn-cs"/>
            </a:rPr>
            <a:t>FORTRÆDE I FOLKETINGET</a:t>
          </a:r>
        </a:p>
        <a:p>
          <a:pPr marL="0"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kern="1200">
              <a:latin typeface="Montserrat Light" panose="00000400000000000000" pitchFamily="50" charset="0"/>
            </a:rPr>
            <a:t>DBU er til foretræde i Folketinget hos Kulturudvalget</a:t>
          </a:r>
          <a:endParaRPr lang="da-DK" sz="8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Montserrat Light" panose="00000400000000000000" pitchFamily="50" charset="0"/>
            <a:ea typeface="+mn-ea"/>
            <a:cs typeface="+mn-cs"/>
          </a:endParaRPr>
        </a:p>
      </dsp:txBody>
      <dsp:txXfrm>
        <a:off x="3570390" y="1660094"/>
        <a:ext cx="1517932" cy="616864"/>
      </dsp:txXfrm>
    </dsp:sp>
    <dsp:sp modelId="{EF4F1259-40A6-4AF3-AD2E-DAD811C320B4}">
      <dsp:nvSpPr>
        <dsp:cNvPr id="0" name=""/>
        <dsp:cNvSpPr/>
      </dsp:nvSpPr>
      <dsp:spPr>
        <a:xfrm rot="5400000">
          <a:off x="4295312" y="2330195"/>
          <a:ext cx="68088" cy="68088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91FF4B-48F4-47ED-9B4F-2F4C3C108F4A}">
      <dsp:nvSpPr>
        <dsp:cNvPr id="0" name=""/>
        <dsp:cNvSpPr/>
      </dsp:nvSpPr>
      <dsp:spPr>
        <a:xfrm>
          <a:off x="3551198" y="2432328"/>
          <a:ext cx="1556316" cy="72622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50" charset="0"/>
              <a:ea typeface="+mn-ea"/>
              <a:cs typeface="+mn-cs"/>
            </a:rPr>
            <a:t>ARRANGEMENT FOR MEDLEMMER AF FANKLUBBEN </a:t>
          </a:r>
        </a:p>
        <a:p>
          <a:pPr marL="0"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b="1" kern="1200">
              <a:latin typeface="Montserrat Light" panose="00000400000000000000" pitchFamily="50" charset="0"/>
            </a:rPr>
            <a:t>D</a:t>
          </a:r>
          <a:r>
            <a:rPr lang="da-DK" sz="800" kern="1200">
              <a:latin typeface="Montserrat Light" panose="00000400000000000000" pitchFamily="50" charset="0"/>
            </a:rPr>
            <a:t>eltagelse og oplæg af blandt andre Jesper Møller. </a:t>
          </a:r>
        </a:p>
      </dsp:txBody>
      <dsp:txXfrm>
        <a:off x="3572468" y="2453598"/>
        <a:ext cx="1513776" cy="683688"/>
      </dsp:txXfrm>
    </dsp:sp>
    <dsp:sp modelId="{FAB01547-D999-4C72-A7FB-37999658B805}">
      <dsp:nvSpPr>
        <dsp:cNvPr id="0" name=""/>
        <dsp:cNvSpPr/>
      </dsp:nvSpPr>
      <dsp:spPr>
        <a:xfrm>
          <a:off x="5325399" y="93059"/>
          <a:ext cx="1556316" cy="389079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b="1" kern="1200">
              <a:solidFill>
                <a:prstClr val="white"/>
              </a:solidFill>
              <a:latin typeface="Montserrat Light" panose="00000400000000000000" pitchFamily="50" charset="0"/>
              <a:ea typeface="+mn-ea"/>
              <a:cs typeface="+mn-cs"/>
            </a:rPr>
            <a:t>2020</a:t>
          </a:r>
        </a:p>
      </dsp:txBody>
      <dsp:txXfrm>
        <a:off x="5336795" y="104455"/>
        <a:ext cx="1533524" cy="366287"/>
      </dsp:txXfrm>
    </dsp:sp>
    <dsp:sp modelId="{34CBABC7-CCC0-4946-99CF-301F50C28473}">
      <dsp:nvSpPr>
        <dsp:cNvPr id="0" name=""/>
        <dsp:cNvSpPr/>
      </dsp:nvSpPr>
      <dsp:spPr>
        <a:xfrm rot="5400000">
          <a:off x="6069513" y="516183"/>
          <a:ext cx="68088" cy="68088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D1B9F2-EFF4-4CD3-A1B0-D44560FDD7B8}">
      <dsp:nvSpPr>
        <dsp:cNvPr id="0" name=""/>
        <dsp:cNvSpPr/>
      </dsp:nvSpPr>
      <dsp:spPr>
        <a:xfrm>
          <a:off x="5325399" y="618316"/>
          <a:ext cx="1556316" cy="74970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50" charset="0"/>
              <a:ea typeface="+mn-ea"/>
              <a:cs typeface="+mn-cs"/>
            </a:rPr>
            <a:t>TOP-MØDE MED FIFA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Light" panose="00000400000000000000" pitchFamily="50" charset="0"/>
              <a:ea typeface="+mn-ea"/>
              <a:cs typeface="+mn-cs"/>
            </a:rPr>
            <a:t>De nordiske forbund mødes med FIFA’s topledelse og repræsentanter fra VM-arrangørerne  i Qatar</a:t>
          </a:r>
        </a:p>
      </dsp:txBody>
      <dsp:txXfrm>
        <a:off x="5347357" y="640274"/>
        <a:ext cx="1512400" cy="705789"/>
      </dsp:txXfrm>
    </dsp:sp>
    <dsp:sp modelId="{2E87270C-196C-4786-8FCB-AC13AE675824}">
      <dsp:nvSpPr>
        <dsp:cNvPr id="0" name=""/>
        <dsp:cNvSpPr/>
      </dsp:nvSpPr>
      <dsp:spPr>
        <a:xfrm rot="5400000">
          <a:off x="6069513" y="1402066"/>
          <a:ext cx="68088" cy="68088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C948D0-52AE-4224-8512-0A8FA2DA5F4D}">
      <dsp:nvSpPr>
        <dsp:cNvPr id="0" name=""/>
        <dsp:cNvSpPr/>
      </dsp:nvSpPr>
      <dsp:spPr>
        <a:xfrm>
          <a:off x="5325399" y="1504199"/>
          <a:ext cx="1556316" cy="72206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50" charset="0"/>
              <a:ea typeface="+mn-ea"/>
              <a:cs typeface="+mn-cs"/>
            </a:rPr>
            <a:t>NY DEDIKERET QATAR HJEMMESIDE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kern="1200">
              <a:latin typeface="Montserrat Light" panose="00000400000000000000" pitchFamily="50" charset="0"/>
            </a:rPr>
            <a:t>DBU etablerer en særskilt ”DBU-Qatar” side på dbu.dk</a:t>
          </a:r>
        </a:p>
      </dsp:txBody>
      <dsp:txXfrm>
        <a:off x="5346548" y="1525348"/>
        <a:ext cx="1514018" cy="679766"/>
      </dsp:txXfrm>
    </dsp:sp>
    <dsp:sp modelId="{26AB58A3-FCA5-46A6-9192-BAFC28FDD811}">
      <dsp:nvSpPr>
        <dsp:cNvPr id="0" name=""/>
        <dsp:cNvSpPr/>
      </dsp:nvSpPr>
      <dsp:spPr>
        <a:xfrm>
          <a:off x="7099601" y="93059"/>
          <a:ext cx="1556316" cy="38907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b="1" kern="1200">
              <a:solidFill>
                <a:prstClr val="white"/>
              </a:solidFill>
              <a:latin typeface="Montserrat Light" panose="00000400000000000000" pitchFamily="50" charset="0"/>
              <a:ea typeface="+mn-ea"/>
              <a:cs typeface="+mn-cs"/>
            </a:rPr>
            <a:t>2021</a:t>
          </a:r>
        </a:p>
      </dsp:txBody>
      <dsp:txXfrm>
        <a:off x="7110997" y="104455"/>
        <a:ext cx="1533524" cy="366287"/>
      </dsp:txXfrm>
    </dsp:sp>
    <dsp:sp modelId="{9EC51EF5-E986-4BEC-93E3-702CF729DE27}">
      <dsp:nvSpPr>
        <dsp:cNvPr id="0" name=""/>
        <dsp:cNvSpPr/>
      </dsp:nvSpPr>
      <dsp:spPr>
        <a:xfrm rot="5400000">
          <a:off x="7843715" y="516183"/>
          <a:ext cx="68088" cy="68088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A4CD08-7382-4344-A698-5CEEB93BCE69}">
      <dsp:nvSpPr>
        <dsp:cNvPr id="0" name=""/>
        <dsp:cNvSpPr/>
      </dsp:nvSpPr>
      <dsp:spPr>
        <a:xfrm>
          <a:off x="7099601" y="618316"/>
          <a:ext cx="1556316" cy="81144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50" charset="0"/>
              <a:ea typeface="+mn-ea"/>
              <a:cs typeface="+mn-cs"/>
            </a:rPr>
            <a:t>QATAR HØRING</a:t>
          </a:r>
        </a:p>
        <a:p>
          <a:pPr marL="0"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b="0" kern="1200">
              <a:latin typeface="Montserrat Light" panose="00000400000000000000" pitchFamily="50" charset="0"/>
            </a:rPr>
            <a:t>DBU’s Governance- og udviklingskomité afholder høring med deltagelse af Amnesty International, FIFA, journalister m.fl. </a:t>
          </a:r>
        </a:p>
      </dsp:txBody>
      <dsp:txXfrm>
        <a:off x="7123368" y="642083"/>
        <a:ext cx="1508782" cy="763914"/>
      </dsp:txXfrm>
    </dsp:sp>
    <dsp:sp modelId="{B1374F34-6A27-46AA-8ED6-1A45C834D608}">
      <dsp:nvSpPr>
        <dsp:cNvPr id="0" name=""/>
        <dsp:cNvSpPr/>
      </dsp:nvSpPr>
      <dsp:spPr>
        <a:xfrm rot="5400000">
          <a:off x="7843715" y="1463809"/>
          <a:ext cx="68088" cy="68088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D8D22-57BD-4E97-BA03-D52AFAA26162}">
      <dsp:nvSpPr>
        <dsp:cNvPr id="0" name=""/>
        <dsp:cNvSpPr/>
      </dsp:nvSpPr>
      <dsp:spPr>
        <a:xfrm>
          <a:off x="7099601" y="1565942"/>
          <a:ext cx="1556316" cy="101272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da-DK" sz="8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50" charset="0"/>
              <a:ea typeface="+mn-ea"/>
              <a:cs typeface="+mn-cs"/>
            </a:rPr>
            <a:t>LANDSHOLDETS MARKERING</a:t>
          </a:r>
        </a:p>
        <a:p>
          <a:pPr marL="0"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da-DK" sz="800" kern="1200">
              <a:latin typeface="Montserrat Light" panose="00000400000000000000" pitchFamily="50" charset="0"/>
            </a:rPr>
            <a:t>Det danske herrelandshold markerer deres støtte til migranternes rettigheder ved VM-kval kampene i marts </a:t>
          </a:r>
        </a:p>
      </dsp:txBody>
      <dsp:txXfrm>
        <a:off x="7129263" y="1595604"/>
        <a:ext cx="1496992" cy="953398"/>
      </dsp:txXfrm>
    </dsp:sp>
    <dsp:sp modelId="{54E09219-ADAF-4EB7-B200-B82943AF03A4}">
      <dsp:nvSpPr>
        <dsp:cNvPr id="0" name=""/>
        <dsp:cNvSpPr/>
      </dsp:nvSpPr>
      <dsp:spPr>
        <a:xfrm rot="5400000">
          <a:off x="7843715" y="2612709"/>
          <a:ext cx="68088" cy="68088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067781-F13F-4D7C-AB9D-D7AC3D1E4007}">
      <dsp:nvSpPr>
        <dsp:cNvPr id="0" name=""/>
        <dsp:cNvSpPr/>
      </dsp:nvSpPr>
      <dsp:spPr>
        <a:xfrm>
          <a:off x="7099601" y="2714842"/>
          <a:ext cx="1556316" cy="87465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da-DK" sz="8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50" charset="0"/>
              <a:ea typeface="+mn-ea"/>
              <a:cs typeface="+mn-cs"/>
            </a:rPr>
            <a:t>ÅBENT BREV TIL FIFA</a:t>
          </a:r>
        </a:p>
        <a:p>
          <a:pPr marL="0"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Light" panose="00000400000000000000" pitchFamily="50" charset="0"/>
              <a:ea typeface="+mn-ea"/>
              <a:cs typeface="+mn-cs"/>
            </a:rPr>
            <a:t>DBU sender åbent brev til FIFA’s ledelse med fire krav om forberedelserne til og afviklingen af VM i 2022</a:t>
          </a:r>
        </a:p>
      </dsp:txBody>
      <dsp:txXfrm>
        <a:off x="7125219" y="2740460"/>
        <a:ext cx="1505080" cy="8234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44C09B-7DCF-4F93-A024-4BEBEA14ECF0}">
      <dsp:nvSpPr>
        <dsp:cNvPr id="0" name=""/>
        <dsp:cNvSpPr/>
      </dsp:nvSpPr>
      <dsp:spPr>
        <a:xfrm>
          <a:off x="1983" y="404105"/>
          <a:ext cx="1298208" cy="324552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b="1" kern="1200">
              <a:solidFill>
                <a:prstClr val="white"/>
              </a:solidFill>
              <a:latin typeface="Montserrat" panose="00000500000000000000" pitchFamily="50" charset="0"/>
              <a:ea typeface="+mn-ea"/>
              <a:cs typeface="+mn-cs"/>
            </a:rPr>
            <a:t>2015</a:t>
          </a:r>
        </a:p>
      </dsp:txBody>
      <dsp:txXfrm>
        <a:off x="11489" y="413611"/>
        <a:ext cx="1279196" cy="305540"/>
      </dsp:txXfrm>
    </dsp:sp>
    <dsp:sp modelId="{803F8422-1F43-4625-92F7-5C826C9BB73D}">
      <dsp:nvSpPr>
        <dsp:cNvPr id="0" name=""/>
        <dsp:cNvSpPr/>
      </dsp:nvSpPr>
      <dsp:spPr>
        <a:xfrm rot="5400000">
          <a:off x="622690" y="757056"/>
          <a:ext cx="56796" cy="56796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F55518-B343-4E1C-AD04-01109EFDF84A}">
      <dsp:nvSpPr>
        <dsp:cNvPr id="0" name=""/>
        <dsp:cNvSpPr/>
      </dsp:nvSpPr>
      <dsp:spPr>
        <a:xfrm>
          <a:off x="1983" y="842251"/>
          <a:ext cx="1298208" cy="141142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b="1" kern="120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50" charset="0"/>
              <a:ea typeface="+mn-ea"/>
              <a:cs typeface="+mn-cs"/>
            </a:rPr>
            <a:t>Wage</a:t>
          </a:r>
          <a:r>
            <a:rPr lang="da-DK" sz="9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50" charset="0"/>
              <a:ea typeface="+mn-ea"/>
              <a:cs typeface="+mn-cs"/>
            </a:rPr>
            <a:t> </a:t>
          </a:r>
          <a:r>
            <a:rPr lang="da-DK" sz="900" b="1" kern="120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50" charset="0"/>
              <a:ea typeface="+mn-ea"/>
              <a:cs typeface="+mn-cs"/>
            </a:rPr>
            <a:t>protection</a:t>
          </a:r>
          <a:r>
            <a:rPr lang="da-DK" sz="9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50" charset="0"/>
              <a:ea typeface="+mn-ea"/>
              <a:cs typeface="+mn-cs"/>
            </a:rPr>
            <a:t>:</a:t>
          </a:r>
        </a:p>
        <a:p>
          <a:pPr marL="0"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latin typeface="Montserrat Light" panose="00000400000000000000" pitchFamily="50" charset="0"/>
            </a:rPr>
            <a:t>Introduction of Wage Protection System, an electronic system to monitor the payment of workers’ wages.</a:t>
          </a:r>
          <a:endParaRPr lang="da-DK" sz="900" kern="1200">
            <a:latin typeface="Montserrat Light" panose="00000400000000000000" pitchFamily="50" charset="0"/>
          </a:endParaRPr>
        </a:p>
      </dsp:txBody>
      <dsp:txXfrm>
        <a:off x="40006" y="880274"/>
        <a:ext cx="1222162" cy="1335383"/>
      </dsp:txXfrm>
    </dsp:sp>
    <dsp:sp modelId="{2DB46351-4BFF-48B5-B0AE-FA75837FBDA7}">
      <dsp:nvSpPr>
        <dsp:cNvPr id="0" name=""/>
        <dsp:cNvSpPr/>
      </dsp:nvSpPr>
      <dsp:spPr>
        <a:xfrm>
          <a:off x="1481942" y="404105"/>
          <a:ext cx="1298208" cy="324552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b="1" kern="1200">
              <a:solidFill>
                <a:prstClr val="white"/>
              </a:solidFill>
              <a:latin typeface="Montserrat" panose="00000500000000000000" pitchFamily="50" charset="0"/>
              <a:ea typeface="+mn-ea"/>
              <a:cs typeface="+mn-cs"/>
            </a:rPr>
            <a:t>2016</a:t>
          </a:r>
        </a:p>
      </dsp:txBody>
      <dsp:txXfrm>
        <a:off x="1491448" y="413611"/>
        <a:ext cx="1279196" cy="305540"/>
      </dsp:txXfrm>
    </dsp:sp>
    <dsp:sp modelId="{A36334D5-F247-45C8-94FE-B958940A5D5F}">
      <dsp:nvSpPr>
        <dsp:cNvPr id="0" name=""/>
        <dsp:cNvSpPr/>
      </dsp:nvSpPr>
      <dsp:spPr>
        <a:xfrm rot="5400000">
          <a:off x="2102648" y="757056"/>
          <a:ext cx="56796" cy="56796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FA8BAC-C983-4EC6-9BBC-98A5F9B1694F}">
      <dsp:nvSpPr>
        <dsp:cNvPr id="0" name=""/>
        <dsp:cNvSpPr/>
      </dsp:nvSpPr>
      <dsp:spPr>
        <a:xfrm>
          <a:off x="1481942" y="842251"/>
          <a:ext cx="1298208" cy="187830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b="1" kern="1200">
              <a:latin typeface="Montserrat" panose="00000500000000000000" pitchFamily="50" charset="0"/>
            </a:rPr>
            <a:t>Legal </a:t>
          </a:r>
          <a:r>
            <a:rPr lang="da-DK" sz="900" b="1" kern="1200" err="1">
              <a:latin typeface="Montserrat" panose="00000500000000000000" pitchFamily="50" charset="0"/>
            </a:rPr>
            <a:t>protection</a:t>
          </a:r>
          <a:r>
            <a:rPr lang="da-DK" sz="900" b="1" kern="1200">
              <a:latin typeface="Montserrat" panose="00000500000000000000" pitchFamily="50" charset="0"/>
            </a:rPr>
            <a:t>: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latin typeface="Montserrat Light" panose="00000400000000000000" pitchFamily="50" charset="0"/>
            </a:rPr>
            <a:t>Replacement of Kafala-legislation with new “employment” law that the government claims “abolishes kafala”, because the word has been replaced by “contractual agreement”. </a:t>
          </a:r>
          <a:endParaRPr lang="da-DK" sz="900" kern="1200">
            <a:latin typeface="Montserrat Light" panose="00000400000000000000" pitchFamily="50" charset="0"/>
          </a:endParaRPr>
        </a:p>
      </dsp:txBody>
      <dsp:txXfrm>
        <a:off x="1519965" y="880274"/>
        <a:ext cx="1222162" cy="1802254"/>
      </dsp:txXfrm>
    </dsp:sp>
    <dsp:sp modelId="{85D46EF7-4A2D-40C7-9D44-68F33C85DE13}">
      <dsp:nvSpPr>
        <dsp:cNvPr id="0" name=""/>
        <dsp:cNvSpPr/>
      </dsp:nvSpPr>
      <dsp:spPr>
        <a:xfrm>
          <a:off x="2961900" y="404105"/>
          <a:ext cx="1298208" cy="324552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b="1" kern="1200">
              <a:solidFill>
                <a:prstClr val="white"/>
              </a:solidFill>
              <a:latin typeface="Montserrat" panose="00000500000000000000" pitchFamily="50" charset="0"/>
              <a:ea typeface="+mn-ea"/>
              <a:cs typeface="+mn-cs"/>
            </a:rPr>
            <a:t>2017</a:t>
          </a:r>
        </a:p>
      </dsp:txBody>
      <dsp:txXfrm>
        <a:off x="2971406" y="413611"/>
        <a:ext cx="1279196" cy="305540"/>
      </dsp:txXfrm>
    </dsp:sp>
    <dsp:sp modelId="{310CA54A-17C4-420C-8015-1BF9594D2875}">
      <dsp:nvSpPr>
        <dsp:cNvPr id="0" name=""/>
        <dsp:cNvSpPr/>
      </dsp:nvSpPr>
      <dsp:spPr>
        <a:xfrm rot="5400000">
          <a:off x="3582606" y="757056"/>
          <a:ext cx="56796" cy="56796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BB85B0-C99F-4102-B3E8-55D4DDA46D69}">
      <dsp:nvSpPr>
        <dsp:cNvPr id="0" name=""/>
        <dsp:cNvSpPr/>
      </dsp:nvSpPr>
      <dsp:spPr>
        <a:xfrm>
          <a:off x="2961900" y="842251"/>
          <a:ext cx="1298208" cy="235960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b="1" kern="120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50" charset="0"/>
              <a:ea typeface="+mn-ea"/>
              <a:cs typeface="+mn-cs"/>
            </a:rPr>
            <a:t>Domestic</a:t>
          </a:r>
          <a:r>
            <a:rPr lang="da-DK" sz="9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50" charset="0"/>
              <a:ea typeface="+mn-ea"/>
              <a:cs typeface="+mn-cs"/>
            </a:rPr>
            <a:t> </a:t>
          </a:r>
          <a:r>
            <a:rPr lang="da-DK" sz="900" b="1" kern="120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50" charset="0"/>
              <a:ea typeface="+mn-ea"/>
              <a:cs typeface="+mn-cs"/>
            </a:rPr>
            <a:t>workers</a:t>
          </a:r>
          <a:r>
            <a:rPr lang="da-DK" sz="9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50" charset="0"/>
              <a:ea typeface="+mn-ea"/>
              <a:cs typeface="+mn-cs"/>
            </a:rPr>
            <a:t>: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latin typeface="Montserrat Light" panose="00000400000000000000" pitchFamily="50" charset="0"/>
            </a:rPr>
            <a:t>Qatar passes a law regulating the employment of domestic workers, who had no protection at all for their </a:t>
          </a:r>
          <a:r>
            <a:rPr lang="en-US" sz="900" kern="1200" err="1">
              <a:latin typeface="Montserrat Light" panose="00000400000000000000" pitchFamily="50" charset="0"/>
            </a:rPr>
            <a:t>labour</a:t>
          </a:r>
          <a:r>
            <a:rPr lang="en-US" sz="900" kern="1200">
              <a:latin typeface="Montserrat Light" panose="00000400000000000000" pitchFamily="50" charset="0"/>
            </a:rPr>
            <a:t> rights under Qatari law. The law marks an important step forward but is not fully in line with international standards.</a:t>
          </a:r>
          <a:endParaRPr lang="da-DK" sz="900" kern="1200">
            <a:latin typeface="Montserrat Light" panose="00000400000000000000" pitchFamily="50" charset="0"/>
          </a:endParaRPr>
        </a:p>
      </dsp:txBody>
      <dsp:txXfrm>
        <a:off x="2999923" y="880274"/>
        <a:ext cx="1222162" cy="2283559"/>
      </dsp:txXfrm>
    </dsp:sp>
    <dsp:sp modelId="{025A9B90-81F7-484A-8358-153242D60D6D}">
      <dsp:nvSpPr>
        <dsp:cNvPr id="0" name=""/>
        <dsp:cNvSpPr/>
      </dsp:nvSpPr>
      <dsp:spPr>
        <a:xfrm>
          <a:off x="4441858" y="404105"/>
          <a:ext cx="1298208" cy="32455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b="1" kern="1200">
              <a:solidFill>
                <a:prstClr val="white"/>
              </a:solidFill>
              <a:latin typeface="Montserrat" panose="00000500000000000000" pitchFamily="50" charset="0"/>
              <a:ea typeface="+mn-ea"/>
              <a:cs typeface="+mn-cs"/>
            </a:rPr>
            <a:t>2018</a:t>
          </a:r>
        </a:p>
      </dsp:txBody>
      <dsp:txXfrm>
        <a:off x="4451364" y="413611"/>
        <a:ext cx="1279196" cy="305540"/>
      </dsp:txXfrm>
    </dsp:sp>
    <dsp:sp modelId="{38AF902B-B344-4675-82C6-DA4C1F951197}">
      <dsp:nvSpPr>
        <dsp:cNvPr id="0" name=""/>
        <dsp:cNvSpPr/>
      </dsp:nvSpPr>
      <dsp:spPr>
        <a:xfrm rot="5400000">
          <a:off x="5062564" y="757056"/>
          <a:ext cx="56796" cy="56796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817A68-52B7-4B44-9957-64667AACF9DE}">
      <dsp:nvSpPr>
        <dsp:cNvPr id="0" name=""/>
        <dsp:cNvSpPr/>
      </dsp:nvSpPr>
      <dsp:spPr>
        <a:xfrm>
          <a:off x="4441858" y="842251"/>
          <a:ext cx="1298208" cy="85225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50" charset="0"/>
              <a:ea typeface="+mn-ea"/>
              <a:cs typeface="+mn-cs"/>
            </a:rPr>
            <a:t>Legal </a:t>
          </a:r>
          <a:r>
            <a:rPr lang="da-DK" sz="900" b="1" kern="120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50" charset="0"/>
              <a:ea typeface="+mn-ea"/>
              <a:cs typeface="+mn-cs"/>
            </a:rPr>
            <a:t>protection</a:t>
          </a:r>
          <a:r>
            <a:rPr lang="da-DK" sz="9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50" charset="0"/>
              <a:ea typeface="+mn-ea"/>
              <a:cs typeface="+mn-cs"/>
            </a:rPr>
            <a:t>: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latin typeface="Montserrat Light" panose="00000400000000000000" pitchFamily="50" charset="0"/>
            </a:rPr>
            <a:t>Qatar establishes the Workers Support and Insurance Fund</a:t>
          </a:r>
          <a:endParaRPr lang="da-DK" sz="800" kern="1200"/>
        </a:p>
      </dsp:txBody>
      <dsp:txXfrm>
        <a:off x="4466820" y="867213"/>
        <a:ext cx="1248284" cy="802327"/>
      </dsp:txXfrm>
    </dsp:sp>
    <dsp:sp modelId="{121919F6-AF9E-475D-9A7E-DDDA126A023C}">
      <dsp:nvSpPr>
        <dsp:cNvPr id="0" name=""/>
        <dsp:cNvSpPr/>
      </dsp:nvSpPr>
      <dsp:spPr>
        <a:xfrm rot="5400000">
          <a:off x="5062564" y="1722901"/>
          <a:ext cx="56796" cy="56796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2A47CA-392D-40E0-9395-EE882CC548D2}">
      <dsp:nvSpPr>
        <dsp:cNvPr id="0" name=""/>
        <dsp:cNvSpPr/>
      </dsp:nvSpPr>
      <dsp:spPr>
        <a:xfrm>
          <a:off x="4441858" y="1808096"/>
          <a:ext cx="1298208" cy="70420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50" charset="0"/>
              <a:ea typeface="+mn-ea"/>
              <a:cs typeface="+mn-cs"/>
            </a:rPr>
            <a:t>Legal </a:t>
          </a:r>
          <a:r>
            <a:rPr lang="da-DK" sz="800" b="1" kern="120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50" charset="0"/>
              <a:ea typeface="+mn-ea"/>
              <a:cs typeface="+mn-cs"/>
            </a:rPr>
            <a:t>protection</a:t>
          </a:r>
          <a:r>
            <a:rPr lang="da-DK" sz="8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50" charset="0"/>
              <a:ea typeface="+mn-ea"/>
              <a:cs typeface="+mn-cs"/>
            </a:rPr>
            <a:t>: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Light" panose="00000400000000000000" pitchFamily="50" charset="0"/>
              <a:ea typeface="+mn-ea"/>
              <a:cs typeface="+mn-cs"/>
            </a:rPr>
            <a:t>Qatar set a mandatory minimum wage for all migrant workers, including domestic workers. </a:t>
          </a:r>
          <a:endParaRPr lang="da-DK" sz="7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Montserrat Light" panose="00000400000000000000" pitchFamily="50" charset="0"/>
            <a:ea typeface="+mn-ea"/>
            <a:cs typeface="+mn-cs"/>
          </a:endParaRPr>
        </a:p>
      </dsp:txBody>
      <dsp:txXfrm>
        <a:off x="4462483" y="1828721"/>
        <a:ext cx="1256958" cy="662953"/>
      </dsp:txXfrm>
    </dsp:sp>
    <dsp:sp modelId="{EF4F1259-40A6-4AF3-AD2E-DAD811C320B4}">
      <dsp:nvSpPr>
        <dsp:cNvPr id="0" name=""/>
        <dsp:cNvSpPr/>
      </dsp:nvSpPr>
      <dsp:spPr>
        <a:xfrm rot="5400000">
          <a:off x="5062564" y="2540698"/>
          <a:ext cx="56796" cy="56796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91FF4B-48F4-47ED-9B4F-2F4C3C108F4A}">
      <dsp:nvSpPr>
        <dsp:cNvPr id="0" name=""/>
        <dsp:cNvSpPr/>
      </dsp:nvSpPr>
      <dsp:spPr>
        <a:xfrm>
          <a:off x="4441858" y="2625893"/>
          <a:ext cx="1298208" cy="60578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50" charset="0"/>
              <a:ea typeface="+mn-ea"/>
              <a:cs typeface="+mn-cs"/>
            </a:rPr>
            <a:t>Unions: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Light" panose="00000400000000000000" pitchFamily="50" charset="0"/>
              <a:ea typeface="+mn-ea"/>
              <a:cs typeface="+mn-cs"/>
            </a:rPr>
            <a:t>Qatar ratifies the two Core international human rights treaties (with reservations</a:t>
          </a:r>
          <a:r>
            <a:rPr lang="en-US" sz="500" kern="1200">
              <a:latin typeface="Montserrat Light" panose="00000400000000000000" pitchFamily="50" charset="0"/>
            </a:rPr>
            <a:t>)</a:t>
          </a:r>
          <a:endParaRPr lang="da-DK" sz="500" kern="1200">
            <a:latin typeface="Montserrat Light" panose="00000400000000000000" pitchFamily="50" charset="0"/>
          </a:endParaRPr>
        </a:p>
      </dsp:txBody>
      <dsp:txXfrm>
        <a:off x="4459601" y="2643636"/>
        <a:ext cx="1262722" cy="570300"/>
      </dsp:txXfrm>
    </dsp:sp>
    <dsp:sp modelId="{07FD242A-8ED0-43BC-B114-EB23D44D995F}">
      <dsp:nvSpPr>
        <dsp:cNvPr id="0" name=""/>
        <dsp:cNvSpPr/>
      </dsp:nvSpPr>
      <dsp:spPr>
        <a:xfrm rot="5400000">
          <a:off x="5062564" y="3260078"/>
          <a:ext cx="56796" cy="56796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59BAD9-0227-417D-AE34-8AE90D683056}">
      <dsp:nvSpPr>
        <dsp:cNvPr id="0" name=""/>
        <dsp:cNvSpPr/>
      </dsp:nvSpPr>
      <dsp:spPr>
        <a:xfrm>
          <a:off x="4441858" y="3345273"/>
          <a:ext cx="1298208" cy="53199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50" charset="0"/>
              <a:ea typeface="+mn-ea"/>
              <a:cs typeface="+mn-cs"/>
            </a:rPr>
            <a:t>Courts and tribunals: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Light" panose="00000400000000000000" pitchFamily="50" charset="0"/>
              <a:ea typeface="+mn-ea"/>
              <a:cs typeface="+mn-cs"/>
            </a:rPr>
            <a:t>“Committees for the Settlement of </a:t>
          </a:r>
          <a:r>
            <a:rPr lang="en-US" sz="700" kern="120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Light" panose="00000400000000000000" pitchFamily="50" charset="0"/>
              <a:ea typeface="+mn-ea"/>
              <a:cs typeface="+mn-cs"/>
            </a:rPr>
            <a:t>Labour</a:t>
          </a:r>
          <a:r>
            <a:rPr lang="en-US" sz="7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Light" panose="00000400000000000000" pitchFamily="50" charset="0"/>
              <a:ea typeface="+mn-ea"/>
              <a:cs typeface="+mn-cs"/>
            </a:rPr>
            <a:t> Disputes” are established.</a:t>
          </a:r>
          <a:endParaRPr lang="da-DK" sz="7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Montserrat Light" panose="00000400000000000000" pitchFamily="50" charset="0"/>
            <a:ea typeface="+mn-ea"/>
            <a:cs typeface="+mn-cs"/>
          </a:endParaRPr>
        </a:p>
      </dsp:txBody>
      <dsp:txXfrm>
        <a:off x="4457440" y="3360855"/>
        <a:ext cx="1267044" cy="500829"/>
      </dsp:txXfrm>
    </dsp:sp>
    <dsp:sp modelId="{FAB01547-D999-4C72-A7FB-37999658B805}">
      <dsp:nvSpPr>
        <dsp:cNvPr id="0" name=""/>
        <dsp:cNvSpPr/>
      </dsp:nvSpPr>
      <dsp:spPr>
        <a:xfrm>
          <a:off x="5921816" y="404105"/>
          <a:ext cx="1298208" cy="324552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b="1" kern="1200">
              <a:solidFill>
                <a:prstClr val="white"/>
              </a:solidFill>
              <a:latin typeface="Montserrat" panose="00000500000000000000" pitchFamily="50" charset="0"/>
              <a:ea typeface="+mn-ea"/>
              <a:cs typeface="+mn-cs"/>
            </a:rPr>
            <a:t>2019</a:t>
          </a:r>
        </a:p>
      </dsp:txBody>
      <dsp:txXfrm>
        <a:off x="5931322" y="413611"/>
        <a:ext cx="1279196" cy="305540"/>
      </dsp:txXfrm>
    </dsp:sp>
    <dsp:sp modelId="{4535B39A-BC21-458F-907E-84702E64268C}">
      <dsp:nvSpPr>
        <dsp:cNvPr id="0" name=""/>
        <dsp:cNvSpPr/>
      </dsp:nvSpPr>
      <dsp:spPr>
        <a:xfrm rot="5400000">
          <a:off x="6542523" y="757056"/>
          <a:ext cx="56796" cy="56796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C948D0-52AE-4224-8512-0A8FA2DA5F4D}">
      <dsp:nvSpPr>
        <dsp:cNvPr id="0" name=""/>
        <dsp:cNvSpPr/>
      </dsp:nvSpPr>
      <dsp:spPr>
        <a:xfrm>
          <a:off x="5921816" y="842251"/>
          <a:ext cx="1298208" cy="109131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b="1" kern="120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50" charset="0"/>
              <a:ea typeface="+mn-ea"/>
              <a:cs typeface="+mn-cs"/>
            </a:rPr>
            <a:t>Domestic</a:t>
          </a:r>
          <a:r>
            <a:rPr lang="da-DK" sz="8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50" charset="0"/>
              <a:ea typeface="+mn-ea"/>
              <a:cs typeface="+mn-cs"/>
            </a:rPr>
            <a:t> </a:t>
          </a:r>
          <a:r>
            <a:rPr lang="da-DK" sz="800" b="1" kern="120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50" charset="0"/>
              <a:ea typeface="+mn-ea"/>
              <a:cs typeface="+mn-cs"/>
            </a:rPr>
            <a:t>workers</a:t>
          </a:r>
          <a:r>
            <a:rPr lang="da-DK" sz="8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50" charset="0"/>
              <a:ea typeface="+mn-ea"/>
              <a:cs typeface="+mn-cs"/>
            </a:rPr>
            <a:t>:</a:t>
          </a:r>
        </a:p>
        <a:p>
          <a:pPr marL="0"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latin typeface="Montserrat Light" panose="00000400000000000000" pitchFamily="50" charset="0"/>
            </a:rPr>
            <a:t>First government-run shelter for survivors of abuse including domestic workers, the Human Care Home.</a:t>
          </a:r>
          <a:endParaRPr lang="da-DK" sz="800" kern="1200">
            <a:latin typeface="Montserrat Light" panose="00000400000000000000" pitchFamily="50" charset="0"/>
          </a:endParaRPr>
        </a:p>
      </dsp:txBody>
      <dsp:txXfrm>
        <a:off x="5953780" y="874215"/>
        <a:ext cx="1234280" cy="1027388"/>
      </dsp:txXfrm>
    </dsp:sp>
    <dsp:sp modelId="{26AB58A3-FCA5-46A6-9192-BAFC28FDD811}">
      <dsp:nvSpPr>
        <dsp:cNvPr id="0" name=""/>
        <dsp:cNvSpPr/>
      </dsp:nvSpPr>
      <dsp:spPr>
        <a:xfrm>
          <a:off x="7401775" y="404105"/>
          <a:ext cx="1298208" cy="32455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b="1" kern="1200">
              <a:solidFill>
                <a:prstClr val="white"/>
              </a:solidFill>
              <a:latin typeface="Montserrat" panose="00000500000000000000" pitchFamily="50" charset="0"/>
              <a:ea typeface="+mn-ea"/>
              <a:cs typeface="+mn-cs"/>
            </a:rPr>
            <a:t>2020</a:t>
          </a:r>
        </a:p>
      </dsp:txBody>
      <dsp:txXfrm>
        <a:off x="7411281" y="413611"/>
        <a:ext cx="1279196" cy="305540"/>
      </dsp:txXfrm>
    </dsp:sp>
    <dsp:sp modelId="{9EC51EF5-E986-4BEC-93E3-702CF729DE27}">
      <dsp:nvSpPr>
        <dsp:cNvPr id="0" name=""/>
        <dsp:cNvSpPr/>
      </dsp:nvSpPr>
      <dsp:spPr>
        <a:xfrm rot="5400000">
          <a:off x="8022481" y="757056"/>
          <a:ext cx="56796" cy="56796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A4CD08-7382-4344-A698-5CEEB93BCE69}">
      <dsp:nvSpPr>
        <dsp:cNvPr id="0" name=""/>
        <dsp:cNvSpPr/>
      </dsp:nvSpPr>
      <dsp:spPr>
        <a:xfrm>
          <a:off x="7401775" y="842251"/>
          <a:ext cx="1298208" cy="67687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50" charset="0"/>
              <a:ea typeface="+mn-ea"/>
              <a:cs typeface="+mn-cs"/>
            </a:rPr>
            <a:t>Legal </a:t>
          </a:r>
          <a:r>
            <a:rPr lang="da-DK" sz="800" b="1" kern="120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50" charset="0"/>
              <a:ea typeface="+mn-ea"/>
              <a:cs typeface="+mn-cs"/>
            </a:rPr>
            <a:t>protection</a:t>
          </a:r>
          <a:r>
            <a:rPr lang="da-DK" sz="8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50" charset="0"/>
              <a:ea typeface="+mn-ea"/>
              <a:cs typeface="+mn-cs"/>
            </a:rPr>
            <a:t>: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Light" panose="00000400000000000000" pitchFamily="50" charset="0"/>
              <a:ea typeface="+mn-ea"/>
              <a:cs typeface="+mn-cs"/>
            </a:rPr>
            <a:t>Qatar extends the exit permit removal to include all workers .</a:t>
          </a:r>
          <a:endParaRPr lang="da-DK" sz="8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Montserrat Light" panose="00000400000000000000" pitchFamily="50" charset="0"/>
            <a:ea typeface="+mn-ea"/>
            <a:cs typeface="+mn-cs"/>
          </a:endParaRPr>
        </a:p>
      </dsp:txBody>
      <dsp:txXfrm>
        <a:off x="7421600" y="862076"/>
        <a:ext cx="1258558" cy="637223"/>
      </dsp:txXfrm>
    </dsp:sp>
    <dsp:sp modelId="{B1374F34-6A27-46AA-8ED6-1A45C834D608}">
      <dsp:nvSpPr>
        <dsp:cNvPr id="0" name=""/>
        <dsp:cNvSpPr/>
      </dsp:nvSpPr>
      <dsp:spPr>
        <a:xfrm rot="5400000">
          <a:off x="8022481" y="1547522"/>
          <a:ext cx="56796" cy="56796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BC342A-B746-44DE-B9A2-80F4AC5BF30A}">
      <dsp:nvSpPr>
        <dsp:cNvPr id="0" name=""/>
        <dsp:cNvSpPr/>
      </dsp:nvSpPr>
      <dsp:spPr>
        <a:xfrm>
          <a:off x="7401775" y="1632717"/>
          <a:ext cx="1298208" cy="186354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57150" lvl="1" indent="-57150" algn="ctr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a-DK" sz="8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50" charset="0"/>
              <a:ea typeface="+mn-ea"/>
              <a:cs typeface="+mn-cs"/>
            </a:rPr>
            <a:t>Legal </a:t>
          </a:r>
          <a:r>
            <a:rPr lang="da-DK" sz="800" b="1" kern="120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50" charset="0"/>
              <a:ea typeface="+mn-ea"/>
              <a:cs typeface="+mn-cs"/>
            </a:rPr>
            <a:t>protection</a:t>
          </a:r>
          <a:r>
            <a:rPr lang="da-DK" sz="8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50" charset="0"/>
              <a:ea typeface="+mn-ea"/>
              <a:cs typeface="+mn-cs"/>
            </a:rPr>
            <a:t>:</a:t>
          </a:r>
        </a:p>
        <a:p>
          <a:pPr marL="57150" lvl="1" indent="-57150" algn="ctr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Light" panose="00000400000000000000" pitchFamily="50" charset="0"/>
              <a:ea typeface="+mn-ea"/>
              <a:cs typeface="+mn-cs"/>
            </a:rPr>
            <a:t>Qatar abolished the No-Objection Certificate, allowing all workers to change jobs without the permission of their employers after fulfilling certain conditions, including completing a probation period and serving notice.</a:t>
          </a:r>
          <a:endParaRPr lang="da-DK" sz="8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Montserrat Light" panose="00000400000000000000" pitchFamily="50" charset="0"/>
            <a:ea typeface="+mn-ea"/>
            <a:cs typeface="+mn-cs"/>
          </a:endParaRPr>
        </a:p>
      </dsp:txBody>
      <dsp:txXfrm>
        <a:off x="7439798" y="1670740"/>
        <a:ext cx="1222162" cy="1787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71753" y="876148"/>
            <a:ext cx="7405016" cy="651566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871753" y="1527715"/>
            <a:ext cx="6033416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907172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568323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527550"/>
          </a:xfrm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8916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358443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789240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644847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8292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8292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4267183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</p:spTree>
    <p:extLst>
      <p:ext uri="{BB962C8B-B14F-4D97-AF65-F5344CB8AC3E}">
        <p14:creationId xmlns:p14="http://schemas.microsoft.com/office/powerpoint/2010/main" val="4041323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7531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22905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1" y="1076327"/>
            <a:ext cx="3008313" cy="33575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34078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39690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25603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382195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706209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-1" y="0"/>
            <a:ext cx="9144000" cy="51435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ktangel 8"/>
          <p:cNvSpPr/>
          <p:nvPr userDrawn="1"/>
        </p:nvSpPr>
        <p:spPr>
          <a:xfrm>
            <a:off x="-1" y="4535617"/>
            <a:ext cx="9144001" cy="607883"/>
          </a:xfrm>
          <a:prstGeom prst="rect">
            <a:avLst/>
          </a:prstGeom>
          <a:gradFill flip="none" rotWithShape="1">
            <a:gsLst>
              <a:gs pos="0">
                <a:srgbClr val="AD1221"/>
              </a:gs>
              <a:gs pos="100000">
                <a:srgbClr val="91131E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3" name="Billede 12" descr="DBU-hvid-streg.eps"/>
          <p:cNvPicPr>
            <a:picLocks noChangeAspect="1"/>
          </p:cNvPicPr>
          <p:nvPr userDrawn="1"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8019"/>
            <a:ext cx="4711348" cy="4699451"/>
          </a:xfrm>
          <a:prstGeom prst="rect">
            <a:avLst/>
          </a:prstGeom>
        </p:spPr>
      </p:pic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021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cxnSp>
        <p:nvCxnSpPr>
          <p:cNvPr id="10" name="Lige forbindelse 9"/>
          <p:cNvCxnSpPr/>
          <p:nvPr userDrawn="1"/>
        </p:nvCxnSpPr>
        <p:spPr>
          <a:xfrm>
            <a:off x="-1" y="4535617"/>
            <a:ext cx="9144001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Billede 10" descr="DBU-fv-rund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146" y="4611205"/>
            <a:ext cx="465308" cy="465308"/>
          </a:xfrm>
          <a:prstGeom prst="rect">
            <a:avLst/>
          </a:prstGeom>
        </p:spPr>
      </p:pic>
      <p:sp>
        <p:nvSpPr>
          <p:cNvPr id="14" name="Tekstfelt 13"/>
          <p:cNvSpPr txBox="1"/>
          <p:nvPr userDrawn="1"/>
        </p:nvSpPr>
        <p:spPr>
          <a:xfrm>
            <a:off x="6044674" y="4737747"/>
            <a:ext cx="23875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/>
            </a:pPr>
            <a:r>
              <a:rPr lang="da-DK" sz="900" b="0" i="0" kern="0" cap="small" spc="90">
                <a:solidFill>
                  <a:schemeClr val="bg1"/>
                </a:solidFill>
                <a:latin typeface="Montserrat"/>
                <a:cs typeface="Montserrat"/>
              </a:rPr>
              <a:t>EN DEL AF NOGET STØRRE</a:t>
            </a:r>
          </a:p>
        </p:txBody>
      </p:sp>
      <p:sp>
        <p:nvSpPr>
          <p:cNvPr id="15" name="Tekstfelt 14"/>
          <p:cNvSpPr txBox="1"/>
          <p:nvPr userDrawn="1"/>
        </p:nvSpPr>
        <p:spPr>
          <a:xfrm>
            <a:off x="457200" y="4744649"/>
            <a:ext cx="35622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900" b="0" i="0" kern="900" spc="60">
                <a:solidFill>
                  <a:schemeClr val="bg1"/>
                </a:solidFill>
                <a:latin typeface="Montserrat Semi Bold"/>
                <a:cs typeface="Montserrat Semi Bold"/>
              </a:rPr>
              <a:t>Dansk Boldspil-Union  </a:t>
            </a:r>
            <a:r>
              <a:rPr lang="da-DK" sz="900" b="0" i="0" kern="900" spc="40">
                <a:solidFill>
                  <a:schemeClr val="bg1"/>
                </a:solidFill>
                <a:latin typeface="Montserrat Light"/>
                <a:cs typeface="Montserrat Light"/>
              </a:rPr>
              <a:t>/ Formanden</a:t>
            </a:r>
          </a:p>
        </p:txBody>
      </p:sp>
    </p:spTree>
    <p:extLst>
      <p:ext uri="{BB962C8B-B14F-4D97-AF65-F5344CB8AC3E}">
        <p14:creationId xmlns:p14="http://schemas.microsoft.com/office/powerpoint/2010/main" val="2913775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100" b="0" i="0" kern="1200" cap="all" spc="120">
          <a:solidFill>
            <a:schemeClr val="tx1">
              <a:lumMod val="75000"/>
              <a:lumOff val="25000"/>
            </a:schemeClr>
          </a:solidFill>
          <a:latin typeface="Montserrat"/>
          <a:ea typeface="+mj-ea"/>
          <a:cs typeface="Montserra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b="0" i="0" kern="1200" spc="30">
          <a:solidFill>
            <a:schemeClr val="tx1">
              <a:lumMod val="75000"/>
              <a:lumOff val="25000"/>
            </a:schemeClr>
          </a:solidFill>
          <a:latin typeface="Montserrat Light"/>
          <a:ea typeface="+mn-ea"/>
          <a:cs typeface="Montserrat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 spc="30">
          <a:solidFill>
            <a:schemeClr val="tx1">
              <a:lumMod val="75000"/>
              <a:lumOff val="25000"/>
            </a:schemeClr>
          </a:solidFill>
          <a:latin typeface="Montserrat Light"/>
          <a:ea typeface="+mn-ea"/>
          <a:cs typeface="Montserrat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 spc="30">
          <a:solidFill>
            <a:schemeClr val="tx1">
              <a:lumMod val="75000"/>
              <a:lumOff val="25000"/>
            </a:schemeClr>
          </a:solidFill>
          <a:latin typeface="Montserrat Light"/>
          <a:ea typeface="+mn-ea"/>
          <a:cs typeface="Montserrat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 spc="30">
          <a:solidFill>
            <a:schemeClr val="tx1">
              <a:lumMod val="75000"/>
              <a:lumOff val="25000"/>
            </a:schemeClr>
          </a:solidFill>
          <a:latin typeface="Montserrat Light"/>
          <a:ea typeface="+mn-ea"/>
          <a:cs typeface="Montserrat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 spc="30">
          <a:solidFill>
            <a:schemeClr val="tx1">
              <a:lumMod val="75000"/>
              <a:lumOff val="25000"/>
            </a:schemeClr>
          </a:solidFill>
          <a:latin typeface="Montserrat Light"/>
          <a:ea typeface="+mn-ea"/>
          <a:cs typeface="Montserrat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1371" y="477534"/>
            <a:ext cx="8801257" cy="651566"/>
          </a:xfrm>
        </p:spPr>
        <p:txBody>
          <a:bodyPr>
            <a:normAutofit fontScale="90000"/>
          </a:bodyPr>
          <a:lstStyle/>
          <a:p>
            <a:pPr algn="ctr"/>
            <a:r>
              <a:rPr lang="da-DK" sz="2600" b="1" spc="90">
                <a:solidFill>
                  <a:srgbClr val="AD1221"/>
                </a:solidFill>
              </a:rPr>
              <a:t>DBU OG VM i Qatar 2022</a:t>
            </a:r>
            <a:br>
              <a:rPr lang="da-DK" sz="2800" spc="90">
                <a:solidFill>
                  <a:srgbClr val="AD1221"/>
                </a:solidFill>
                <a:latin typeface="Montserrat"/>
                <a:cs typeface="Montserrat"/>
              </a:rPr>
            </a:br>
            <a:endParaRPr lang="da-DK" sz="2800">
              <a:solidFill>
                <a:srgbClr val="AD1221"/>
              </a:solidFill>
              <a:latin typeface="Montserrat"/>
              <a:cs typeface="Montserrat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32611" y="1626982"/>
            <a:ext cx="6180889" cy="2483576"/>
          </a:xfrm>
        </p:spPr>
        <p:txBody>
          <a:bodyPr>
            <a:normAutofit fontScale="92500" lnSpcReduction="20000"/>
          </a:bodyPr>
          <a:lstStyle/>
          <a:p>
            <a:endParaRPr lang="da-DK" sz="20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da-DK" sz="20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a-DK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6. maj 2021 </a:t>
            </a:r>
          </a:p>
          <a:p>
            <a:endParaRPr lang="da-DK" sz="2000" b="1">
              <a:solidFill>
                <a:schemeClr val="tx1">
                  <a:lumMod val="75000"/>
                  <a:lumOff val="25000"/>
                </a:schemeClr>
              </a:solidFill>
              <a:latin typeface="Montserrat Light"/>
              <a:cs typeface="Montserrat Light"/>
            </a:endParaRPr>
          </a:p>
          <a:p>
            <a:endParaRPr lang="da-DK" sz="2000" b="1">
              <a:solidFill>
                <a:schemeClr val="tx1">
                  <a:lumMod val="75000"/>
                  <a:lumOff val="25000"/>
                </a:schemeClr>
              </a:solidFill>
              <a:latin typeface="Montserrat Light"/>
              <a:cs typeface="Montserrat Light"/>
            </a:endParaRPr>
          </a:p>
          <a:p>
            <a:r>
              <a:rPr lang="da-DK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Jesper Møller</a:t>
            </a:r>
          </a:p>
          <a:p>
            <a:r>
              <a:rPr lang="da-DK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Formand</a:t>
            </a:r>
          </a:p>
          <a:p>
            <a:r>
              <a:rPr lang="da-DK" sz="2000" b="1">
                <a:solidFill>
                  <a:schemeClr val="tx1">
                    <a:lumMod val="75000"/>
                    <a:lumOff val="25000"/>
                  </a:schemeClr>
                </a:solidFill>
                <a:latin typeface="Montserrat Light"/>
                <a:cs typeface="Montserrat Light"/>
              </a:rPr>
              <a:t>Dansk Boldspil-Union</a:t>
            </a:r>
          </a:p>
        </p:txBody>
      </p:sp>
      <p:pic>
        <p:nvPicPr>
          <p:cNvPr id="1026" name="Picture 2" descr="2022 FIFA World Cup - Wikipedia">
            <a:extLst>
              <a:ext uri="{FF2B5EF4-FFF2-40B4-BE49-F238E27FC236}">
                <a16:creationId xmlns:a16="http://schemas.microsoft.com/office/drawing/2014/main" id="{A3FD5C57-11D1-4385-B7E0-7F59CF804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394" y="939799"/>
            <a:ext cx="2947069" cy="352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185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E38F5D-7CAC-4BB7-B315-BC1B3E730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400" b="1" dirty="0">
                <a:solidFill>
                  <a:srgbClr val="C00000"/>
                </a:solidFill>
              </a:rPr>
              <a:t>DBU’s holdning er klar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8BFB2E0-BAB6-492E-9CF6-CC411FD21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999" y="1157845"/>
            <a:ext cx="8407401" cy="3021291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buNone/>
            </a:pPr>
            <a:endParaRPr lang="da-DK" dirty="0"/>
          </a:p>
          <a:p>
            <a:r>
              <a:rPr lang="da-DK" dirty="0"/>
              <a:t>Vi var ikke en del af beslutningen om at tildele VM til Qatar.</a:t>
            </a:r>
            <a:br>
              <a:rPr lang="da-DK" dirty="0"/>
            </a:br>
            <a:endParaRPr lang="da-DK" dirty="0"/>
          </a:p>
          <a:p>
            <a:r>
              <a:rPr lang="da-DK" dirty="0"/>
              <a:t>Vi ville ikke have stemt for beslutningen. 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Vi må konstatere, at beslutningen ikke bliver ændret.</a:t>
            </a:r>
            <a:br>
              <a:rPr lang="da-DK" dirty="0"/>
            </a:br>
            <a:endParaRPr lang="da-DK" dirty="0"/>
          </a:p>
          <a:p>
            <a:r>
              <a:rPr lang="da-DK" dirty="0"/>
              <a:t>Vi deltager, hvis vi kvalificerer os.</a:t>
            </a:r>
          </a:p>
          <a:p>
            <a:endParaRPr lang="da-DK" dirty="0"/>
          </a:p>
          <a:p>
            <a:r>
              <a:rPr lang="da-DK" dirty="0"/>
              <a:t>Vi respekterer naturligvis, hvis regering og Folketing beslutter, at vi skal boykotte.</a:t>
            </a:r>
          </a:p>
          <a:p>
            <a:endParaRPr lang="da-DK" dirty="0"/>
          </a:p>
          <a:p>
            <a:r>
              <a:rPr lang="da-DK" dirty="0"/>
              <a:t>Vi har besluttet at være kritiske og arbejde for positive forandringer for migrantarbejderne i Qatar frem mod VM 2022.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33948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F61C1E-6F66-43DC-99A1-01FCDCD1D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4074"/>
            <a:ext cx="8229600" cy="857250"/>
          </a:xfrm>
        </p:spPr>
        <p:txBody>
          <a:bodyPr/>
          <a:lstStyle/>
          <a:p>
            <a:r>
              <a:rPr lang="da-DK" sz="2400" b="1" dirty="0">
                <a:solidFill>
                  <a:srgbClr val="C00000"/>
                </a:solidFill>
              </a:rPr>
              <a:t>DBU’S POSITIONSPAPIR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7329A10B-6735-48DD-B3D5-F17DFC12E2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4717" y="771261"/>
            <a:ext cx="2817532" cy="3485356"/>
          </a:xfrm>
          <a:prstGeom prst="rect">
            <a:avLst/>
          </a:prstGeom>
        </p:spPr>
      </p:pic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F15C2191-B711-4D7E-B0D0-6EE7B914201A}"/>
              </a:ext>
            </a:extLst>
          </p:cNvPr>
          <p:cNvSpPr txBox="1">
            <a:spLocks/>
          </p:cNvSpPr>
          <p:nvPr/>
        </p:nvSpPr>
        <p:spPr>
          <a:xfrm>
            <a:off x="425686" y="771261"/>
            <a:ext cx="5494868" cy="37195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 spc="3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/>
                <a:ea typeface="+mn-ea"/>
                <a:cs typeface="Montserrat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 spc="3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/>
                <a:ea typeface="+mn-ea"/>
                <a:cs typeface="Montserrat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 spc="3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/>
                <a:ea typeface="+mn-ea"/>
                <a:cs typeface="Montserrat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 spc="3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/>
                <a:ea typeface="+mn-ea"/>
                <a:cs typeface="Montserrat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 spc="3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/>
                <a:ea typeface="+mn-ea"/>
                <a:cs typeface="Montserrat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da-DK" dirty="0"/>
          </a:p>
          <a:p>
            <a:r>
              <a:rPr lang="da-DK" sz="1800" b="1" dirty="0">
                <a:latin typeface="Montserrat" panose="00000500000000000000" pitchFamily="50" charset="0"/>
              </a:rPr>
              <a:t>16. november 2020: </a:t>
            </a:r>
            <a:br>
              <a:rPr lang="da-DK" sz="1800" b="1" dirty="0">
                <a:latin typeface="Montserrat" panose="00000500000000000000" pitchFamily="50" charset="0"/>
              </a:rPr>
            </a:br>
            <a:r>
              <a:rPr lang="da-DK" sz="1800" dirty="0"/>
              <a:t>Møde i DBU’s Etiske Udvalg</a:t>
            </a:r>
            <a:br>
              <a:rPr lang="da-DK" sz="1800" dirty="0"/>
            </a:br>
            <a:r>
              <a:rPr lang="da-DK" sz="1800" dirty="0"/>
              <a:t>- behandling af udkast til positionspapir</a:t>
            </a:r>
          </a:p>
          <a:p>
            <a:endParaRPr lang="da-DK" sz="1800" dirty="0"/>
          </a:p>
          <a:p>
            <a:r>
              <a:rPr lang="da-DK" sz="1800" b="1" dirty="0">
                <a:latin typeface="Montserrat" panose="00000500000000000000" pitchFamily="50" charset="0"/>
              </a:rPr>
              <a:t>27. november 2020: </a:t>
            </a:r>
            <a:br>
              <a:rPr lang="da-DK" sz="1800" b="1" dirty="0">
                <a:latin typeface="Montserrat" panose="00000500000000000000" pitchFamily="50" charset="0"/>
              </a:rPr>
            </a:br>
            <a:r>
              <a:rPr lang="da-DK" sz="1800" dirty="0"/>
              <a:t>Møde i DBU’s </a:t>
            </a:r>
            <a:r>
              <a:rPr lang="da-DK" sz="1800" dirty="0" err="1"/>
              <a:t>Governance</a:t>
            </a:r>
            <a:r>
              <a:rPr lang="da-DK" sz="1800" dirty="0"/>
              <a:t>- og Udviklingskomité</a:t>
            </a:r>
            <a:br>
              <a:rPr lang="da-DK" sz="1800" dirty="0"/>
            </a:br>
            <a:r>
              <a:rPr lang="da-DK" sz="1800" dirty="0"/>
              <a:t>- behandling af udkast til positionspapir</a:t>
            </a:r>
          </a:p>
          <a:p>
            <a:endParaRPr lang="da-DK" sz="1800" dirty="0"/>
          </a:p>
          <a:p>
            <a:r>
              <a:rPr lang="da-DK" sz="1800" b="1" dirty="0">
                <a:latin typeface="Montserrat" panose="00000500000000000000" pitchFamily="50" charset="0"/>
              </a:rPr>
              <a:t>22. januar 2021: </a:t>
            </a:r>
            <a:br>
              <a:rPr lang="da-DK" sz="1800" b="1" dirty="0">
                <a:latin typeface="Montserrat" panose="00000500000000000000" pitchFamily="50" charset="0"/>
              </a:rPr>
            </a:br>
            <a:r>
              <a:rPr lang="da-DK" sz="1800" dirty="0"/>
              <a:t>Åben høring om VM i Qatar 2022 </a:t>
            </a:r>
            <a:br>
              <a:rPr lang="da-DK" sz="1800" dirty="0"/>
            </a:br>
            <a:r>
              <a:rPr lang="da-DK" sz="1800" dirty="0"/>
              <a:t>- input til kvalificering af positionspapir</a:t>
            </a:r>
          </a:p>
          <a:p>
            <a:endParaRPr lang="da-DK" sz="1800" dirty="0"/>
          </a:p>
          <a:p>
            <a:r>
              <a:rPr lang="da-DK" sz="1800" b="1" dirty="0">
                <a:latin typeface="Montserrat" panose="00000500000000000000" pitchFamily="50" charset="0"/>
              </a:rPr>
              <a:t>29. januar 2021: </a:t>
            </a:r>
            <a:br>
              <a:rPr lang="da-DK" sz="1800" b="1" dirty="0">
                <a:latin typeface="Montserrat" panose="00000500000000000000" pitchFamily="50" charset="0"/>
              </a:rPr>
            </a:br>
            <a:r>
              <a:rPr lang="da-DK" sz="1800" dirty="0"/>
              <a:t>Møde i DBU’s bestyrelse</a:t>
            </a:r>
            <a:br>
              <a:rPr lang="da-DK" sz="1800" dirty="0"/>
            </a:br>
            <a:r>
              <a:rPr lang="da-DK" sz="1800" dirty="0"/>
              <a:t>– vedtagelse af positionspapir</a:t>
            </a:r>
          </a:p>
          <a:p>
            <a:endParaRPr lang="da-DK" sz="1800" dirty="0"/>
          </a:p>
          <a:p>
            <a:r>
              <a:rPr lang="da-DK" sz="1800" b="1" dirty="0">
                <a:latin typeface="Montserrat" panose="00000500000000000000" pitchFamily="50" charset="0"/>
              </a:rPr>
              <a:t>Uge 11 2021: </a:t>
            </a:r>
            <a:br>
              <a:rPr lang="da-DK" sz="1800" b="1" dirty="0">
                <a:latin typeface="Montserrat" panose="00000500000000000000" pitchFamily="50" charset="0"/>
              </a:rPr>
            </a:br>
            <a:r>
              <a:rPr lang="da-DK" sz="1800" dirty="0"/>
              <a:t>Orientering i DBU’s Prof-komité, Breddekomité og Landsholdskomité</a:t>
            </a:r>
          </a:p>
          <a:p>
            <a:pPr marL="0" indent="0">
              <a:buFont typeface="Arial"/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83800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CC8D9E-F891-48DC-8117-977C1483E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>
                <a:solidFill>
                  <a:srgbClr val="C00000"/>
                </a:solidFill>
              </a:rPr>
              <a:t>Qatar er HELE idrættens udfordring</a:t>
            </a:r>
            <a:br>
              <a:rPr lang="da-DK" b="1">
                <a:solidFill>
                  <a:srgbClr val="C00000"/>
                </a:solidFill>
              </a:rPr>
            </a:br>
            <a:r>
              <a:rPr lang="da-DK" b="1">
                <a:solidFill>
                  <a:srgbClr val="C00000"/>
                </a:solidFill>
              </a:rPr>
              <a:t> – ikke blot fodboldens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C603775-656B-4C60-807F-502FCBEF87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378" y="1451888"/>
            <a:ext cx="4318000" cy="2545556"/>
          </a:xfrm>
        </p:spPr>
        <p:txBody>
          <a:bodyPr>
            <a:noAutofit/>
          </a:bodyPr>
          <a:lstStyle/>
          <a:p>
            <a:r>
              <a:rPr lang="da-DK" sz="1600" dirty="0"/>
              <a:t>VM i herrehåndbold, 2015</a:t>
            </a:r>
          </a:p>
          <a:p>
            <a:r>
              <a:rPr lang="da-DK" sz="1600" dirty="0"/>
              <a:t>VM i landevejscykling, 2016 </a:t>
            </a:r>
          </a:p>
          <a:p>
            <a:r>
              <a:rPr lang="da-DK" sz="1600" dirty="0"/>
              <a:t>VM i gymnastik, 2018</a:t>
            </a:r>
          </a:p>
          <a:p>
            <a:r>
              <a:rPr lang="en-US" sz="1600" dirty="0"/>
              <a:t>Special Olympics World Games, 2019 (Abu Dhabi)</a:t>
            </a:r>
            <a:endParaRPr lang="da-DK" sz="1600" dirty="0"/>
          </a:p>
          <a:p>
            <a:r>
              <a:rPr lang="da-DK" sz="1600" dirty="0"/>
              <a:t>VM i atletik, 2019</a:t>
            </a:r>
          </a:p>
          <a:p>
            <a:r>
              <a:rPr lang="da-DK" sz="1600" dirty="0"/>
              <a:t>World Beach Games, 2019</a:t>
            </a:r>
            <a:br>
              <a:rPr lang="da-DK" sz="1600" dirty="0"/>
            </a:br>
            <a:endParaRPr lang="da-DK" sz="1600" dirty="0"/>
          </a:p>
          <a:p>
            <a:r>
              <a:rPr lang="da-DK" sz="1600"/>
              <a:t>…… </a:t>
            </a:r>
            <a:r>
              <a:rPr lang="da-DK" sz="1600" dirty="0"/>
              <a:t>VM i fodbold, 2022</a:t>
            </a:r>
          </a:p>
          <a:p>
            <a:r>
              <a:rPr lang="da-DK" sz="1600" dirty="0"/>
              <a:t>og OL 2032?</a:t>
            </a:r>
          </a:p>
        </p:txBody>
      </p:sp>
      <p:pic>
        <p:nvPicPr>
          <p:cNvPr id="8" name="Billede 7" descr="Et billede, der indeholder tekst, avis&#10;&#10;Automatisk genereret beskrivelse">
            <a:extLst>
              <a:ext uri="{FF2B5EF4-FFF2-40B4-BE49-F238E27FC236}">
                <a16:creationId xmlns:a16="http://schemas.microsoft.com/office/drawing/2014/main" id="{794A8C7B-1DA6-43E3-A4D0-DD4F9D0E77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1" r="46461"/>
          <a:stretch/>
        </p:blipFill>
        <p:spPr>
          <a:xfrm>
            <a:off x="5583766" y="685270"/>
            <a:ext cx="26416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939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>
            <a:extLst>
              <a:ext uri="{FF2B5EF4-FFF2-40B4-BE49-F238E27FC236}">
                <a16:creationId xmlns:a16="http://schemas.microsoft.com/office/drawing/2014/main" id="{086CCA7D-5FF7-4A0F-A7AA-53D48E5ED8CB}"/>
              </a:ext>
            </a:extLst>
          </p:cNvPr>
          <p:cNvSpPr txBox="1"/>
          <p:nvPr/>
        </p:nvSpPr>
        <p:spPr>
          <a:xfrm>
            <a:off x="563403" y="1015999"/>
            <a:ext cx="402801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/>
              </a:rPr>
              <a:t>Bekymring over situationen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spc="30" dirty="0">
              <a:solidFill>
                <a:schemeClr val="tx1">
                  <a:lumMod val="75000"/>
                  <a:lumOff val="25000"/>
                </a:schemeClr>
              </a:solidFill>
              <a:latin typeface="Montserrat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/>
              </a:rPr>
              <a:t>Kritisk dialog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spc="30" dirty="0">
              <a:solidFill>
                <a:schemeClr val="tx1">
                  <a:lumMod val="75000"/>
                  <a:lumOff val="25000"/>
                </a:schemeClr>
              </a:solidFill>
              <a:latin typeface="Montserrat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/>
              </a:rPr>
              <a:t>Fokus på menneske- og arbejdstagerrettigheder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spc="30" dirty="0">
              <a:solidFill>
                <a:schemeClr val="tx1">
                  <a:lumMod val="75000"/>
                  <a:lumOff val="25000"/>
                </a:schemeClr>
              </a:solidFill>
              <a:latin typeface="Montserrat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/>
              </a:rPr>
              <a:t>Konkrete, målbare initiativer,</a:t>
            </a:r>
            <a:br>
              <a:rPr lang="da-DK" sz="16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/>
              </a:rPr>
            </a:br>
            <a:r>
              <a:rPr lang="da-DK" sz="16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/>
              </a:rPr>
              <a:t>der skaber forandringer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spc="30" dirty="0">
              <a:solidFill>
                <a:schemeClr val="tx1">
                  <a:lumMod val="75000"/>
                  <a:lumOff val="25000"/>
                </a:schemeClr>
              </a:solidFill>
              <a:latin typeface="Montserrat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/>
              </a:rPr>
              <a:t>Strategiske partnerskaber med NGO’er og andre fodboldforbund</a:t>
            </a:r>
          </a:p>
          <a:p>
            <a:pPr marL="285750" indent="-285750">
              <a:buFontTx/>
              <a:buChar char="-"/>
            </a:pPr>
            <a:endParaRPr lang="da-DK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6A13D5C-DAA6-415B-BF74-9F5CF37F3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403" y="220612"/>
            <a:ext cx="8229600" cy="504981"/>
          </a:xfrm>
        </p:spPr>
        <p:txBody>
          <a:bodyPr/>
          <a:lstStyle/>
          <a:p>
            <a:r>
              <a:rPr lang="da-DK" b="1">
                <a:solidFill>
                  <a:srgbClr val="C00000"/>
                </a:solidFill>
              </a:rPr>
              <a:t>Vejen mod </a:t>
            </a:r>
            <a:r>
              <a:rPr lang="da-DK" b="1" err="1">
                <a:solidFill>
                  <a:srgbClr val="C00000"/>
                </a:solidFill>
              </a:rPr>
              <a:t>qatar</a:t>
            </a:r>
            <a:r>
              <a:rPr lang="da-DK" b="1">
                <a:solidFill>
                  <a:srgbClr val="C00000"/>
                </a:solidFill>
              </a:rPr>
              <a:t> 2022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D1D0F51A-10BC-4B0A-83B9-430C9BD95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420" y="1015999"/>
            <a:ext cx="4405925" cy="304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28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8379"/>
          </a:xfrm>
        </p:spPr>
        <p:txBody>
          <a:bodyPr>
            <a:normAutofit/>
          </a:bodyPr>
          <a:lstStyle/>
          <a:p>
            <a:pPr algn="ctr"/>
            <a:r>
              <a:rPr lang="da-DK" b="1" dirty="0">
                <a:solidFill>
                  <a:srgbClr val="C00000"/>
                </a:solidFill>
              </a:rPr>
              <a:t>Hvad har DBU gjort? NEDSLAGSPUNKTER:</a:t>
            </a:r>
            <a:endParaRPr lang="da-DK" sz="1800" b="1" dirty="0">
              <a:solidFill>
                <a:srgbClr val="C00000"/>
              </a:solidFill>
            </a:endParaRPr>
          </a:p>
        </p:txBody>
      </p:sp>
      <p:graphicFrame>
        <p:nvGraphicFramePr>
          <p:cNvPr id="14" name="Pladsholder til indhold 3">
            <a:extLst>
              <a:ext uri="{FF2B5EF4-FFF2-40B4-BE49-F238E27FC236}">
                <a16:creationId xmlns:a16="http://schemas.microsoft.com/office/drawing/2014/main" id="{9F96F4E3-513B-4A59-B0E0-07907C91F5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7033051"/>
              </p:ext>
            </p:extLst>
          </p:nvPr>
        </p:nvGraphicFramePr>
        <p:xfrm>
          <a:off x="300625" y="535259"/>
          <a:ext cx="8658714" cy="4060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1964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8379"/>
          </a:xfrm>
        </p:spPr>
        <p:txBody>
          <a:bodyPr>
            <a:normAutofit/>
          </a:bodyPr>
          <a:lstStyle/>
          <a:p>
            <a:pPr algn="ctr"/>
            <a:r>
              <a:rPr lang="da-DK" b="1">
                <a:solidFill>
                  <a:srgbClr val="C00000"/>
                </a:solidFill>
              </a:rPr>
              <a:t>Hvad ER opnået indtil nu</a:t>
            </a:r>
            <a:endParaRPr lang="da-DK" sz="1800" b="1">
              <a:solidFill>
                <a:srgbClr val="C00000"/>
              </a:solidFill>
            </a:endParaRPr>
          </a:p>
        </p:txBody>
      </p:sp>
      <p:graphicFrame>
        <p:nvGraphicFramePr>
          <p:cNvPr id="14" name="Pladsholder til indhold 3">
            <a:extLst>
              <a:ext uri="{FF2B5EF4-FFF2-40B4-BE49-F238E27FC236}">
                <a16:creationId xmlns:a16="http://schemas.microsoft.com/office/drawing/2014/main" id="{9F96F4E3-513B-4A59-B0E0-07907C91F5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8568877"/>
              </p:ext>
            </p:extLst>
          </p:nvPr>
        </p:nvGraphicFramePr>
        <p:xfrm>
          <a:off x="257371" y="314189"/>
          <a:ext cx="8701968" cy="4281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aleboble: rektangel 14">
            <a:extLst>
              <a:ext uri="{FF2B5EF4-FFF2-40B4-BE49-F238E27FC236}">
                <a16:creationId xmlns:a16="http://schemas.microsoft.com/office/drawing/2014/main" id="{6499392A-76CF-4196-A2D4-5DF50F4A9FE5}"/>
              </a:ext>
            </a:extLst>
          </p:cNvPr>
          <p:cNvSpPr/>
          <p:nvPr/>
        </p:nvSpPr>
        <p:spPr>
          <a:xfrm rot="19848920">
            <a:off x="298788" y="3430921"/>
            <a:ext cx="1027030" cy="735464"/>
          </a:xfrm>
          <a:prstGeom prst="wedgeRectCallou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b="1" dirty="0">
                <a:latin typeface="Montserrat" panose="00000500000000000000" pitchFamily="50" charset="0"/>
              </a:rPr>
              <a:t>Kilde: Amnesty </a:t>
            </a:r>
            <a:r>
              <a:rPr lang="da-DK" sz="900" b="1" dirty="0" err="1">
                <a:latin typeface="Montserrat" panose="00000500000000000000" pitchFamily="50" charset="0"/>
              </a:rPr>
              <a:t>International,FIFA</a:t>
            </a:r>
            <a:r>
              <a:rPr lang="da-DK" sz="900" b="1" dirty="0">
                <a:latin typeface="Montserrat" panose="00000500000000000000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6555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6400" y="217674"/>
            <a:ext cx="8229600" cy="857250"/>
          </a:xfrm>
        </p:spPr>
        <p:txBody>
          <a:bodyPr/>
          <a:lstStyle/>
          <a:p>
            <a:r>
              <a:rPr lang="da-DK" b="1">
                <a:solidFill>
                  <a:srgbClr val="C00000"/>
                </a:solidFill>
              </a:rPr>
              <a:t>HVAD </a:t>
            </a:r>
            <a:r>
              <a:rPr lang="da-DK" b="1" err="1">
                <a:solidFill>
                  <a:srgbClr val="C00000"/>
                </a:solidFill>
              </a:rPr>
              <a:t>BLIVEr</a:t>
            </a:r>
            <a:r>
              <a:rPr lang="da-DK" b="1">
                <a:solidFill>
                  <a:srgbClr val="C00000"/>
                </a:solidFill>
              </a:rPr>
              <a:t> GJORT frem mod 2022</a:t>
            </a:r>
          </a:p>
        </p:txBody>
      </p:sp>
      <p:graphicFrame>
        <p:nvGraphicFramePr>
          <p:cNvPr id="10" name="Tabel 10">
            <a:extLst>
              <a:ext uri="{FF2B5EF4-FFF2-40B4-BE49-F238E27FC236}">
                <a16:creationId xmlns:a16="http://schemas.microsoft.com/office/drawing/2014/main" id="{A36A8B0A-EE57-48FC-832A-86BC9FF1DB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2940380"/>
              </p:ext>
            </p:extLst>
          </p:nvPr>
        </p:nvGraphicFramePr>
        <p:xfrm>
          <a:off x="457200" y="931040"/>
          <a:ext cx="8339668" cy="3413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30400">
                  <a:extLst>
                    <a:ext uri="{9D8B030D-6E8A-4147-A177-3AD203B41FA5}">
                      <a16:colId xmlns:a16="http://schemas.microsoft.com/office/drawing/2014/main" val="2046711440"/>
                    </a:ext>
                  </a:extLst>
                </a:gridCol>
                <a:gridCol w="6409268">
                  <a:extLst>
                    <a:ext uri="{9D8B030D-6E8A-4147-A177-3AD203B41FA5}">
                      <a16:colId xmlns:a16="http://schemas.microsoft.com/office/drawing/2014/main" val="39975088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sz="1050">
                          <a:latin typeface="Montserrat" panose="00000500000000000000" pitchFamily="50" charset="0"/>
                        </a:rPr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50">
                          <a:latin typeface="Montserrat" panose="00000500000000000000" pitchFamily="50" charset="0"/>
                        </a:rPr>
                        <a:t>TO 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6576535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US" sz="1000" b="1" kern="120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0"/>
                        </a:rPr>
                        <a:t>LEGAL PROTECTIONS</a:t>
                      </a:r>
                      <a:endParaRPr lang="da-DK" sz="1000" b="1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kern="1200">
                          <a:solidFill>
                            <a:schemeClr val="dk1"/>
                          </a:solidFill>
                          <a:effectLst/>
                          <a:latin typeface="Montserrat Light" panose="00000400000000000000" pitchFamily="50" charset="0"/>
                        </a:rPr>
                        <a:t>Fully and effectively implement and enforce all the legal reforms introduced to date.</a:t>
                      </a:r>
                      <a:endParaRPr lang="en-US" sz="1000" kern="1200">
                        <a:solidFill>
                          <a:schemeClr val="dk1"/>
                        </a:solidFill>
                        <a:effectLst/>
                        <a:latin typeface="Montserrat Light" panose="00000400000000000000" pitchFamily="50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31035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a-DK" sz="1000" b="1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kern="1200">
                          <a:solidFill>
                            <a:schemeClr val="dk1"/>
                          </a:solidFill>
                          <a:effectLst/>
                          <a:latin typeface="Montserrat Light" panose="00000400000000000000" pitchFamily="50" charset="0"/>
                        </a:rPr>
                        <a:t>Enforce the ban on passport confiscation and punish employers who engage in such practice.</a:t>
                      </a:r>
                      <a:endParaRPr lang="da-DK" sz="1000">
                        <a:latin typeface="Montserrat Light" panose="000004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1351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a-DK" sz="1000" b="1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kern="1200">
                          <a:solidFill>
                            <a:schemeClr val="dk1"/>
                          </a:solidFill>
                          <a:effectLst/>
                          <a:latin typeface="Montserrat Light" panose="00000400000000000000" pitchFamily="50" charset="0"/>
                        </a:rPr>
                        <a:t>Build on the abolition of the "exit permit" and "No-Objection Certificate" to further reduce migrant workers' dependency on their employers.</a:t>
                      </a:r>
                      <a:endParaRPr lang="da-DK" sz="1000">
                        <a:latin typeface="Montserrat Light" panose="000004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8475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a-DK" sz="1000" b="1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kern="1200">
                          <a:solidFill>
                            <a:schemeClr val="dk1"/>
                          </a:solidFill>
                          <a:effectLst/>
                          <a:latin typeface="Montserrat Light" panose="00000400000000000000" pitchFamily="50" charset="0"/>
                        </a:rPr>
                        <a:t>Ensure payment of decent wages and tackle worker debt.</a:t>
                      </a:r>
                      <a:endParaRPr lang="da-DK" sz="1000">
                        <a:latin typeface="Montserrat Light" panose="000004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394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000" b="1">
                          <a:latin typeface="Montserrat" panose="00000500000000000000" pitchFamily="50" charset="0"/>
                        </a:rPr>
                        <a:t>DOMESTIC WORKER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kern="1200">
                          <a:solidFill>
                            <a:schemeClr val="dk1"/>
                          </a:solidFill>
                          <a:effectLst/>
                          <a:latin typeface="Montserrat Light" panose="00000400000000000000" pitchFamily="50" charset="0"/>
                        </a:rPr>
                        <a:t>Strengthen protection of domestic workers</a:t>
                      </a:r>
                      <a:endParaRPr lang="da-DK" sz="1000">
                        <a:latin typeface="Montserrat Light" panose="000004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345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000" b="1">
                          <a:latin typeface="Montserrat" panose="00000500000000000000" pitchFamily="50" charset="0"/>
                        </a:rPr>
                        <a:t>END IMPUNITY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kern="1200">
                          <a:solidFill>
                            <a:schemeClr val="dk1"/>
                          </a:solidFill>
                          <a:effectLst/>
                          <a:latin typeface="Montserrat Light" panose="00000400000000000000" pitchFamily="50" charset="0"/>
                        </a:rPr>
                        <a:t>Strengthen enforcement of </a:t>
                      </a:r>
                      <a:r>
                        <a:rPr lang="en-US" sz="1000" kern="1200" err="1">
                          <a:solidFill>
                            <a:schemeClr val="dk1"/>
                          </a:solidFill>
                          <a:effectLst/>
                          <a:latin typeface="Montserrat Light" panose="00000400000000000000" pitchFamily="50" charset="0"/>
                        </a:rPr>
                        <a:t>labour</a:t>
                      </a:r>
                      <a:r>
                        <a:rPr lang="en-US" sz="1000" kern="1200">
                          <a:solidFill>
                            <a:schemeClr val="dk1"/>
                          </a:solidFill>
                          <a:effectLst/>
                          <a:latin typeface="Montserrat Light" panose="00000400000000000000" pitchFamily="50" charset="0"/>
                        </a:rPr>
                        <a:t> laws and reforms</a:t>
                      </a:r>
                      <a:endParaRPr lang="da-DK" sz="1000">
                        <a:latin typeface="Montserrat Light" panose="000004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767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b="1" kern="120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0"/>
                        </a:rPr>
                        <a:t>COURTS AND TRIBUNALS</a:t>
                      </a:r>
                      <a:endParaRPr lang="da-DK" sz="1000" b="1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kern="1200">
                          <a:solidFill>
                            <a:schemeClr val="dk1"/>
                          </a:solidFill>
                          <a:effectLst/>
                          <a:latin typeface="Montserrat Light" panose="00000400000000000000" pitchFamily="50" charset="0"/>
                        </a:rPr>
                        <a:t>Improve migrant workers’ access to justice and speed up the process by increasing the number of </a:t>
                      </a:r>
                      <a:r>
                        <a:rPr lang="en-US" sz="1000" kern="1200" err="1">
                          <a:solidFill>
                            <a:schemeClr val="dk1"/>
                          </a:solidFill>
                          <a:effectLst/>
                          <a:latin typeface="Montserrat Light" panose="00000400000000000000" pitchFamily="50" charset="0"/>
                        </a:rPr>
                        <a:t>Labour</a:t>
                      </a:r>
                      <a:r>
                        <a:rPr lang="en-US" sz="1000" kern="1200">
                          <a:solidFill>
                            <a:schemeClr val="dk1"/>
                          </a:solidFill>
                          <a:effectLst/>
                          <a:latin typeface="Montserrat Light" panose="00000400000000000000" pitchFamily="50" charset="0"/>
                        </a:rPr>
                        <a:t> Committees and accepting collective claims.</a:t>
                      </a:r>
                      <a:endParaRPr lang="da-DK" sz="1000">
                        <a:latin typeface="Montserrat Light" panose="000004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343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000" b="1">
                          <a:latin typeface="Montserrat" panose="00000500000000000000" pitchFamily="50" charset="0"/>
                        </a:rPr>
                        <a:t>UNIONS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kern="1200">
                          <a:solidFill>
                            <a:schemeClr val="dk1"/>
                          </a:solidFill>
                          <a:effectLst/>
                          <a:latin typeface="Montserrat Light" panose="00000400000000000000" pitchFamily="50" charset="0"/>
                        </a:rPr>
                        <a:t>Respect the right of migrant workers to form trade unions and withdraw the related reservations to international treaties.</a:t>
                      </a:r>
                      <a:endParaRPr lang="da-DK" sz="1000">
                        <a:latin typeface="Montserrat Light" panose="000004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854073"/>
                  </a:ext>
                </a:extLst>
              </a:tr>
            </a:tbl>
          </a:graphicData>
        </a:graphic>
      </p:graphicFrame>
      <p:sp>
        <p:nvSpPr>
          <p:cNvPr id="4" name="Taleboble: rektangel 3">
            <a:extLst>
              <a:ext uri="{FF2B5EF4-FFF2-40B4-BE49-F238E27FC236}">
                <a16:creationId xmlns:a16="http://schemas.microsoft.com/office/drawing/2014/main" id="{A51BCD48-655A-4196-A9EF-522EF98254EE}"/>
              </a:ext>
            </a:extLst>
          </p:cNvPr>
          <p:cNvSpPr/>
          <p:nvPr/>
        </p:nvSpPr>
        <p:spPr>
          <a:xfrm rot="1324729">
            <a:off x="7241457" y="278567"/>
            <a:ext cx="1027030" cy="735464"/>
          </a:xfrm>
          <a:prstGeom prst="wedgeRectCallou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b="1">
                <a:latin typeface="Montserrat" panose="00000500000000000000" pitchFamily="50" charset="0"/>
              </a:rPr>
              <a:t>Kilde: Amnesty International</a:t>
            </a:r>
          </a:p>
        </p:txBody>
      </p:sp>
    </p:spTree>
    <p:extLst>
      <p:ext uri="{BB962C8B-B14F-4D97-AF65-F5344CB8AC3E}">
        <p14:creationId xmlns:p14="http://schemas.microsoft.com/office/powerpoint/2010/main" val="318243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4A1DD4-D8F9-4C44-933C-B7AEAB964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solidFill>
                  <a:srgbClr val="C00000"/>
                </a:solidFill>
              </a:rPr>
              <a:t>Hvad nu…?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BDAA3E7-76DE-4CDF-996D-39E7A29C4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0151"/>
            <a:ext cx="8599251" cy="3021291"/>
          </a:xfrm>
        </p:spPr>
        <p:txBody>
          <a:bodyPr>
            <a:normAutofit fontScale="85000" lnSpcReduction="20000"/>
          </a:bodyPr>
          <a:lstStyle/>
          <a:p>
            <a:r>
              <a:rPr lang="da-DK" dirty="0"/>
              <a:t>Møde med FIFA mandag den 10. maj 2021 om VM i Qatar. </a:t>
            </a:r>
          </a:p>
          <a:p>
            <a:endParaRPr lang="da-DK" dirty="0"/>
          </a:p>
          <a:p>
            <a:r>
              <a:rPr lang="da-DK" dirty="0"/>
              <a:t>FIFA-kongres den 21. maj (virtuelt).  </a:t>
            </a:r>
          </a:p>
          <a:p>
            <a:endParaRPr lang="da-DK" dirty="0"/>
          </a:p>
          <a:p>
            <a:r>
              <a:rPr lang="da-DK" dirty="0"/>
              <a:t>Nordisk seminar for formænd og generalsekretærer i oktober 2021</a:t>
            </a:r>
            <a:br>
              <a:rPr lang="da-DK" dirty="0"/>
            </a:br>
            <a:r>
              <a:rPr lang="da-DK" dirty="0"/>
              <a:t> – med Qatar som tema.</a:t>
            </a:r>
          </a:p>
          <a:p>
            <a:endParaRPr lang="da-DK" dirty="0"/>
          </a:p>
          <a:p>
            <a:r>
              <a:rPr lang="da-DK" dirty="0"/>
              <a:t>Nordisk besøg i Qatar i december 2021, evt. med andre forbund. </a:t>
            </a:r>
          </a:p>
          <a:p>
            <a:endParaRPr lang="da-DK" dirty="0"/>
          </a:p>
          <a:p>
            <a:r>
              <a:rPr lang="da-DK" dirty="0"/>
              <a:t>Ny national politik for dansk idræt på den internationale scene - i samarbejde med Folketinget, DIF, fagbevægelsen, erhvervsliv og andre aktører.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Fortsat dialog med interessenter – Folketinget, Amnesty Int’l DK, Fagbevægelsen, kommercielle partnere, fans, andre fodboldforbund, medier m.fl. om VM i Qatar. 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2973437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1D1D1C"/>
            </a:gs>
            <a:gs pos="100000">
              <a:srgbClr val="141313"/>
            </a:gs>
          </a:gsLst>
          <a:path path="circle">
            <a:fillToRect l="100000" t="100000"/>
          </a:path>
          <a:tileRect r="-100000" b="-10000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646BD1D694732428E5A054FFF5BE63F" ma:contentTypeVersion="14" ma:contentTypeDescription="Opret et nyt dokument." ma:contentTypeScope="" ma:versionID="59714041189ca20a375dc88323b1ba7e">
  <xsd:schema xmlns:xsd="http://www.w3.org/2001/XMLSchema" xmlns:xs="http://www.w3.org/2001/XMLSchema" xmlns:p="http://schemas.microsoft.com/office/2006/metadata/properties" xmlns:ns2="8b124d91-10fc-46b6-8530-458abc1464df" xmlns:ns3="0dcffebc-a15b-4099-bff6-0375ef266023" targetNamespace="http://schemas.microsoft.com/office/2006/metadata/properties" ma:root="true" ma:fieldsID="31bb2215997e34dfbd6d78a4d66a5fea" ns2:_="" ns3:_="">
    <xsd:import namespace="8b124d91-10fc-46b6-8530-458abc1464df"/>
    <xsd:import namespace="0dcffebc-a15b-4099-bff6-0375ef2660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Kommentar" minOccurs="0"/>
                <xsd:element ref="ns2:Statu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124d91-10fc-46b6-8530-458abc1464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Kommentar" ma:index="10" nillable="true" ma:displayName="Kommentar" ma:description="Kommentar" ma:internalName="Kommentar">
      <xsd:simpleType>
        <xsd:restriction base="dms:Note">
          <xsd:maxLength value="255"/>
        </xsd:restriction>
      </xsd:simpleType>
    </xsd:element>
    <xsd:element name="Status" ma:index="11" nillable="true" ma:displayName="Status" ma:internalName="Status">
      <xsd:simpleType>
        <xsd:restriction base="dms:Text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cffebc-a15b-4099-bff6-0375ef26602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dcffebc-a15b-4099-bff6-0375ef266023">
      <UserInfo>
        <DisplayName>Jan Hansen - EURO2020</DisplayName>
        <AccountId>57</AccountId>
        <AccountType/>
      </UserInfo>
    </SharedWithUsers>
    <Status xmlns="8b124d91-10fc-46b6-8530-458abc1464df" xsi:nil="true"/>
    <Kommentar xmlns="8b124d91-10fc-46b6-8530-458abc1464d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6A9001-DEAB-458E-8B75-5F34461974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124d91-10fc-46b6-8530-458abc1464df"/>
    <ds:schemaRef ds:uri="0dcffebc-a15b-4099-bff6-0375ef2660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898653-2E1B-4F4A-AFF4-EF667C4B1C21}">
  <ds:schemaRefs>
    <ds:schemaRef ds:uri="f9b48f56-a452-43f8-ab4e-7c7638eb9c91"/>
    <ds:schemaRef ds:uri="http://schemas.microsoft.com/office/2006/metadata/properties"/>
    <ds:schemaRef ds:uri="http://schemas.microsoft.com/office/infopath/2007/PartnerControls"/>
    <ds:schemaRef ds:uri="0dcffebc-a15b-4099-bff6-0375ef266023"/>
    <ds:schemaRef ds:uri="8b124d91-10fc-46b6-8530-458abc1464df"/>
  </ds:schemaRefs>
</ds:datastoreItem>
</file>

<file path=customXml/itemProps3.xml><?xml version="1.0" encoding="utf-8"?>
<ds:datastoreItem xmlns:ds="http://schemas.openxmlformats.org/officeDocument/2006/customXml" ds:itemID="{E3C4BEC8-CAF0-4270-BD88-3CC9C924CE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1025</Words>
  <Application>Microsoft Office PowerPoint</Application>
  <PresentationFormat>Skærmshow (16:9)</PresentationFormat>
  <Paragraphs>137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6" baseType="lpstr">
      <vt:lpstr>Arial</vt:lpstr>
      <vt:lpstr>Calibri</vt:lpstr>
      <vt:lpstr>Courier New</vt:lpstr>
      <vt:lpstr>Montserrat</vt:lpstr>
      <vt:lpstr>Montserrat Light</vt:lpstr>
      <vt:lpstr>Montserrat Semi Bold</vt:lpstr>
      <vt:lpstr>Kontortema</vt:lpstr>
      <vt:lpstr>DBU OG VM i Qatar 2022 </vt:lpstr>
      <vt:lpstr>DBU’s holdning er klar</vt:lpstr>
      <vt:lpstr>DBU’S POSITIONSPAPIR</vt:lpstr>
      <vt:lpstr>Qatar er HELE idrættens udfordring  – ikke blot fodboldens</vt:lpstr>
      <vt:lpstr>Vejen mod qatar 2022</vt:lpstr>
      <vt:lpstr>Hvad har DBU gjort? NEDSLAGSPUNKTER:</vt:lpstr>
      <vt:lpstr>Hvad ER opnået indtil nu</vt:lpstr>
      <vt:lpstr>HVAD BLIVEr GJORT frem mod 2022</vt:lpstr>
      <vt:lpstr>Hvad nu…?</vt:lpstr>
    </vt:vector>
  </TitlesOfParts>
  <Company>DBU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DBU’s holdning og håndtering af Qatar 2022</dc:title>
  <dc:creator>Jacob Roar Hansen</dc:creator>
  <cp:lastModifiedBy>Michelle Thygesen - DBU</cp:lastModifiedBy>
  <cp:revision>11</cp:revision>
  <cp:lastPrinted>2012-09-26T10:18:05Z</cp:lastPrinted>
  <dcterms:created xsi:type="dcterms:W3CDTF">2012-09-25T12:51:11Z</dcterms:created>
  <dcterms:modified xsi:type="dcterms:W3CDTF">2021-05-06T11:23:08Z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0x010100C646BD1D694732428E5A054FFF5BE63F</vt:lpwstr>
  </property>
  <property fmtid="{D5CDD505-2E9C-101B-9397-08002B2CF9AE}" pid="3" name="IsMyDocuments">
    <vt:bool>true</vt:bool>
  </property>
  <property fmtid="{D5CDD505-2E9C-101B-9397-08002B2CF9AE}" pid="4" name="Order">
    <vt:r8>4888000</vt:r8>
  </property>
  <property fmtid="{D5CDD505-2E9C-101B-9397-08002B2CF9AE}" pid="5" name="ComplianceAssetId">
    <vt:lpwstr/>
  </property>
</Properties>
</file>