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347" r:id="rId2"/>
    <p:sldId id="541" r:id="rId3"/>
    <p:sldId id="525" r:id="rId4"/>
    <p:sldId id="524" r:id="rId5"/>
    <p:sldId id="518" r:id="rId6"/>
    <p:sldId id="526" r:id="rId7"/>
    <p:sldId id="519" r:id="rId8"/>
    <p:sldId id="517" r:id="rId9"/>
    <p:sldId id="521" r:id="rId10"/>
    <p:sldId id="514" r:id="rId11"/>
    <p:sldId id="523" r:id="rId12"/>
    <p:sldId id="542" r:id="rId13"/>
    <p:sldId id="543" r:id="rId14"/>
    <p:sldId id="544" r:id="rId15"/>
    <p:sldId id="545" r:id="rId16"/>
    <p:sldId id="547" r:id="rId17"/>
    <p:sldId id="548" r:id="rId18"/>
  </p:sldIdLst>
  <p:sldSz cx="9144000" cy="5143500" type="screen16x9"/>
  <p:notesSz cx="6858000" cy="994568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F5291EBF-97C4-4037-8037-A5C4E7B7EAA5}">
          <p14:sldIdLst>
            <p14:sldId id="347"/>
            <p14:sldId id="541"/>
            <p14:sldId id="525"/>
            <p14:sldId id="524"/>
            <p14:sldId id="518"/>
            <p14:sldId id="526"/>
            <p14:sldId id="519"/>
            <p14:sldId id="517"/>
            <p14:sldId id="521"/>
          </p14:sldIdLst>
        </p14:section>
        <p14:section name="Ikke-navngivet sektion" id="{9C0BF15D-7816-40A1-AC44-A104691DF869}">
          <p14:sldIdLst>
            <p14:sldId id="514"/>
            <p14:sldId id="523"/>
            <p14:sldId id="542"/>
            <p14:sldId id="543"/>
            <p14:sldId id="544"/>
            <p14:sldId id="545"/>
            <p14:sldId id="547"/>
            <p14:sldId id="5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kob Høyer - DBU" initials="JH-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131E"/>
    <a:srgbClr val="AD1221"/>
    <a:srgbClr val="141313"/>
    <a:srgbClr val="1D1D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sfarv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55" autoAdjust="0"/>
    <p:restoredTop sz="95353" autoAdjust="0"/>
  </p:normalViewPr>
  <p:slideViewPr>
    <p:cSldViewPr snapToGrid="0" snapToObjects="1">
      <p:cViewPr varScale="1">
        <p:scale>
          <a:sx n="53" d="100"/>
          <a:sy n="53" d="100"/>
        </p:scale>
        <p:origin x="48" y="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002BF-67B2-EC4A-B549-5049E6A1D938}" type="datetimeFigureOut">
              <a:rPr lang="da-DK" smtClean="0"/>
              <a:t>10-03-2019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C1E5E-F476-C440-9801-5A7A65D00CE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9698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C1E5E-F476-C440-9801-5A7A65D00CE1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231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1753" y="876148"/>
            <a:ext cx="7405016" cy="651566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871753" y="1527715"/>
            <a:ext cx="6033416" cy="131445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90717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56832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14891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35844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78924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64484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8292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8292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26718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</p:spTree>
    <p:extLst>
      <p:ext uri="{BB962C8B-B14F-4D97-AF65-F5344CB8AC3E}">
        <p14:creationId xmlns:p14="http://schemas.microsoft.com/office/powerpoint/2010/main" val="404132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53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229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3575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334078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39690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25603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382195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370620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-1" y="4535617"/>
            <a:ext cx="9144001" cy="607883"/>
          </a:xfrm>
          <a:prstGeom prst="rect">
            <a:avLst/>
          </a:prstGeom>
          <a:gradFill flip="none" rotWithShape="1">
            <a:gsLst>
              <a:gs pos="0">
                <a:srgbClr val="AD1221"/>
              </a:gs>
              <a:gs pos="100000">
                <a:srgbClr val="91131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21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-1" y="4535617"/>
            <a:ext cx="9144001" cy="0"/>
          </a:xfrm>
          <a:prstGeom prst="line">
            <a:avLst/>
          </a:prstGeom>
          <a:ln w="6350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lede 10" descr="DBU-fv-rund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146" y="4611205"/>
            <a:ext cx="465308" cy="465308"/>
          </a:xfrm>
          <a:prstGeom prst="rect">
            <a:avLst/>
          </a:prstGeom>
        </p:spPr>
      </p:pic>
      <p:pic>
        <p:nvPicPr>
          <p:cNvPr id="13" name="Billede 12" descr="DBU-hvid-streg.eps"/>
          <p:cNvPicPr>
            <a:picLocks noChangeAspect="1"/>
          </p:cNvPicPr>
          <p:nvPr userDrawn="1"/>
        </p:nvPicPr>
        <p:blipFill>
          <a:blip r:embed="rId1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78019"/>
            <a:ext cx="4711348" cy="4699451"/>
          </a:xfrm>
          <a:prstGeom prst="rect">
            <a:avLst/>
          </a:prstGeom>
        </p:spPr>
      </p:pic>
      <p:sp>
        <p:nvSpPr>
          <p:cNvPr id="16" name="Tekstfelt 15"/>
          <p:cNvSpPr txBox="1"/>
          <p:nvPr userDrawn="1"/>
        </p:nvSpPr>
        <p:spPr>
          <a:xfrm>
            <a:off x="457200" y="4744649"/>
            <a:ext cx="35622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900" b="0" i="0" kern="900" spc="60" dirty="0">
                <a:solidFill>
                  <a:schemeClr val="bg1"/>
                </a:solidFill>
                <a:latin typeface="Montserrat Semi Bold"/>
                <a:cs typeface="Montserrat Semi Bold"/>
              </a:rPr>
              <a:t>Dansk Boldspil-Union  </a:t>
            </a:r>
            <a:endParaRPr lang="da-DK" sz="900" b="0" i="0" kern="900" spc="40" dirty="0">
              <a:solidFill>
                <a:schemeClr val="bg1"/>
              </a:solidFill>
              <a:latin typeface="Montserrat Light"/>
              <a:cs typeface="Montserrat Light"/>
            </a:endParaRPr>
          </a:p>
        </p:txBody>
      </p:sp>
      <p:sp>
        <p:nvSpPr>
          <p:cNvPr id="17" name="Tekstfelt 16"/>
          <p:cNvSpPr txBox="1"/>
          <p:nvPr userDrawn="1"/>
        </p:nvSpPr>
        <p:spPr>
          <a:xfrm>
            <a:off x="6044674" y="4737747"/>
            <a:ext cx="23875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/>
            </a:pPr>
            <a:r>
              <a:rPr lang="da-DK" sz="900" b="0" i="0" kern="0" cap="small" spc="90" dirty="0">
                <a:solidFill>
                  <a:schemeClr val="bg1"/>
                </a:solidFill>
                <a:latin typeface="Montserrat"/>
                <a:cs typeface="Montserrat"/>
              </a:rPr>
              <a:t>EN DEL AF NOGET STØRRE</a:t>
            </a:r>
          </a:p>
        </p:txBody>
      </p:sp>
    </p:spTree>
    <p:extLst>
      <p:ext uri="{BB962C8B-B14F-4D97-AF65-F5344CB8AC3E}">
        <p14:creationId xmlns:p14="http://schemas.microsoft.com/office/powerpoint/2010/main" val="291377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100" b="0" i="0" kern="1200" spc="120">
          <a:solidFill>
            <a:srgbClr val="AD1221"/>
          </a:solidFill>
          <a:latin typeface="Montserrat"/>
          <a:ea typeface="+mj-ea"/>
          <a:cs typeface="Montserra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b="0" i="0" kern="1200" spc="30">
          <a:solidFill>
            <a:schemeClr val="tx1"/>
          </a:solidFill>
          <a:latin typeface="Montserrat Light"/>
          <a:ea typeface="+mn-ea"/>
          <a:cs typeface="Montserrat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b="0" i="0" kern="1200" spc="30">
          <a:solidFill>
            <a:schemeClr val="tx1"/>
          </a:solidFill>
          <a:latin typeface="Montserrat Light"/>
          <a:ea typeface="+mn-ea"/>
          <a:cs typeface="Montserrat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b="0" i="0" kern="1200" spc="30">
          <a:solidFill>
            <a:schemeClr val="tx1"/>
          </a:solidFill>
          <a:latin typeface="Montserrat Light"/>
          <a:ea typeface="+mn-ea"/>
          <a:cs typeface="Montserrat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 spc="30">
          <a:solidFill>
            <a:schemeClr val="tx1"/>
          </a:solidFill>
          <a:latin typeface="Montserrat Light"/>
          <a:ea typeface="+mn-ea"/>
          <a:cs typeface="Montserrat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 spc="30">
          <a:solidFill>
            <a:schemeClr val="tx1"/>
          </a:solidFill>
          <a:latin typeface="Montserrat Light"/>
          <a:ea typeface="+mn-ea"/>
          <a:cs typeface="Montserrat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564789" y="322920"/>
            <a:ext cx="5386647" cy="3901350"/>
          </a:xfrm>
        </p:spPr>
        <p:txBody>
          <a:bodyPr>
            <a:noAutofit/>
          </a:bodyPr>
          <a:lstStyle/>
          <a:p>
            <a:pPr algn="ctr"/>
            <a:r>
              <a:rPr lang="da-DK" sz="3600" b="1" dirty="0">
                <a:solidFill>
                  <a:schemeClr val="tx1"/>
                </a:solidFill>
                <a:latin typeface="Montserrat Semi Bold"/>
                <a:cs typeface="Montserrat Semi Bold"/>
              </a:rPr>
              <a:t>VELKOMMEN </a:t>
            </a:r>
          </a:p>
          <a:p>
            <a:pPr algn="ctr"/>
            <a:endParaRPr lang="da-DK" sz="1100" b="1" dirty="0">
              <a:solidFill>
                <a:schemeClr val="tx1"/>
              </a:solidFill>
              <a:latin typeface="Montserrat Semi Bold"/>
              <a:cs typeface="Montserrat Semi Bold"/>
            </a:endParaRPr>
          </a:p>
          <a:p>
            <a:pPr algn="ctr"/>
            <a:r>
              <a:rPr lang="da-DK" sz="2400" dirty="0">
                <a:solidFill>
                  <a:schemeClr val="tx1"/>
                </a:solidFill>
              </a:rPr>
              <a:t>Til DBU’s repræsentantskabsmøde 2019</a:t>
            </a:r>
          </a:p>
          <a:p>
            <a:pPr algn="ctr"/>
            <a:endParaRPr lang="da-DK" sz="1100" dirty="0">
              <a:solidFill>
                <a:schemeClr val="tx1"/>
              </a:solidFill>
            </a:endParaRPr>
          </a:p>
          <a:p>
            <a:pPr algn="ctr"/>
            <a:r>
              <a:rPr lang="da-DK" sz="2400" dirty="0">
                <a:solidFill>
                  <a:schemeClr val="tx1"/>
                </a:solidFill>
              </a:rPr>
              <a:t>Søndag den 3. marts 2019</a:t>
            </a:r>
          </a:p>
          <a:p>
            <a:pPr algn="ctr"/>
            <a:endParaRPr lang="da-DK" sz="2400" dirty="0">
              <a:solidFill>
                <a:schemeClr val="tx1"/>
              </a:solidFill>
            </a:endParaRPr>
          </a:p>
          <a:p>
            <a:pPr algn="ctr"/>
            <a:endParaRPr lang="da-DK" sz="2400" dirty="0">
              <a:solidFill>
                <a:schemeClr val="tx1"/>
              </a:solidFill>
            </a:endParaRPr>
          </a:p>
          <a:p>
            <a:pPr algn="ctr"/>
            <a:r>
              <a:rPr lang="da-DK" sz="2400" dirty="0">
                <a:solidFill>
                  <a:srgbClr val="C00000"/>
                </a:solidFill>
                <a:latin typeface="Montserrat semi bold"/>
                <a:cs typeface="Montserrat semi bold"/>
              </a:rPr>
              <a:t>#FORDANSKFODBOLD </a:t>
            </a:r>
          </a:p>
          <a:p>
            <a:pPr algn="ctr"/>
            <a:r>
              <a:rPr lang="da-DK" sz="2400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13" y="193871"/>
            <a:ext cx="3023099" cy="411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2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81098" y="754647"/>
            <a:ext cx="7830894" cy="380640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a-DK" sz="2800" b="1" dirty="0">
                <a:solidFill>
                  <a:srgbClr val="91131E"/>
                </a:solidFill>
                <a:latin typeface="Montserrat" charset="0"/>
                <a:ea typeface="Montserrat" charset="0"/>
                <a:cs typeface="Montserrat" charset="0"/>
              </a:rPr>
              <a:t>Kai Johansen – 86 år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2400" b="1" dirty="0">
                <a:solidFill>
                  <a:srgbClr val="91131E"/>
                </a:solidFill>
              </a:rPr>
              <a:t>11. februar 1932 – 1. december 2018 </a:t>
            </a:r>
            <a:endParaRPr lang="da-DK" sz="2400" dirty="0">
              <a:solidFill>
                <a:srgbClr val="91131E"/>
              </a:solidFill>
            </a:endParaRPr>
          </a:p>
          <a:p>
            <a:pPr lvl="0"/>
            <a:endParaRPr lang="da-DK" dirty="0"/>
          </a:p>
          <a:p>
            <a:pPr lvl="0"/>
            <a:r>
              <a:rPr lang="da-DK" dirty="0"/>
              <a:t>Medlem af Vejle Boldklub som 9-årig</a:t>
            </a:r>
          </a:p>
          <a:p>
            <a:pPr lvl="0"/>
            <a:r>
              <a:rPr lang="da-DK" dirty="0"/>
              <a:t>220 kampe for Vejle Boldklub (1951-61)</a:t>
            </a:r>
          </a:p>
          <a:p>
            <a:pPr lvl="0"/>
            <a:r>
              <a:rPr lang="da-DK" dirty="0"/>
              <a:t>Dansk mester 1958 </a:t>
            </a:r>
          </a:p>
          <a:p>
            <a:pPr lvl="0"/>
            <a:r>
              <a:rPr lang="da-DK" dirty="0"/>
              <a:t>DBU Pokalvinder 1958 og 1959</a:t>
            </a:r>
          </a:p>
          <a:p>
            <a:pPr lvl="0"/>
            <a:r>
              <a:rPr lang="da-DK" dirty="0"/>
              <a:t>Medlem af DBU’s udtagelseskomité (1973-79)</a:t>
            </a:r>
          </a:p>
          <a:p>
            <a:pPr lvl="0"/>
            <a:r>
              <a:rPr lang="da-DK" dirty="0"/>
              <a:t>Holdleder for A-landsholdet (1980-92)</a:t>
            </a:r>
          </a:p>
        </p:txBody>
      </p:sp>
    </p:spTree>
    <p:extLst>
      <p:ext uri="{BB962C8B-B14F-4D97-AF65-F5344CB8AC3E}">
        <p14:creationId xmlns:p14="http://schemas.microsoft.com/office/powerpoint/2010/main" val="3457555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242058" y="579387"/>
            <a:ext cx="7830894" cy="380640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a-DK" sz="2800" b="1" dirty="0">
                <a:solidFill>
                  <a:srgbClr val="91131E"/>
                </a:solidFill>
                <a:latin typeface="Montserrat" charset="0"/>
                <a:ea typeface="Montserrat" charset="0"/>
                <a:cs typeface="Montserrat" charset="0"/>
              </a:rPr>
              <a:t>Kjeld Rasmussen – 91 år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2400" b="1" dirty="0">
                <a:solidFill>
                  <a:srgbClr val="91131E"/>
                </a:solidFill>
              </a:rPr>
              <a:t>27. December – 19. maj 2018 </a:t>
            </a:r>
            <a:endParaRPr lang="da-DK" sz="2400" dirty="0">
              <a:solidFill>
                <a:srgbClr val="91131E"/>
              </a:solidFill>
            </a:endParaRPr>
          </a:p>
          <a:p>
            <a:endParaRPr lang="da-DK" b="1" dirty="0"/>
          </a:p>
          <a:p>
            <a:pPr lvl="0"/>
            <a:r>
              <a:rPr lang="da-DK" dirty="0"/>
              <a:t>Formand for Brøndby IF 1971-72</a:t>
            </a:r>
          </a:p>
          <a:p>
            <a:pPr lvl="0"/>
            <a:r>
              <a:rPr lang="da-DK" dirty="0"/>
              <a:t>Advokat med møde for Højesteret</a:t>
            </a:r>
          </a:p>
          <a:p>
            <a:pPr lvl="0"/>
            <a:r>
              <a:rPr lang="da-DK" dirty="0"/>
              <a:t>Borgmester i Brøndby Kommune (1966-2005)</a:t>
            </a:r>
          </a:p>
          <a:p>
            <a:pPr lvl="0"/>
            <a:r>
              <a:rPr lang="da-DK" dirty="0"/>
              <a:t>DIF’s Æresnål, DHF’s Guldnål og Ridder af Dannebrog</a:t>
            </a:r>
          </a:p>
          <a:p>
            <a:pPr lvl="0"/>
            <a:r>
              <a:rPr lang="da-DK" dirty="0"/>
              <a:t>2 A-landskampe og 2 mål i håndbold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marL="0" lv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1771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1560" y="274559"/>
            <a:ext cx="7635240" cy="857250"/>
          </a:xfrm>
        </p:spPr>
        <p:txBody>
          <a:bodyPr>
            <a:noAutofit/>
          </a:bodyPr>
          <a:lstStyle/>
          <a:p>
            <a:r>
              <a:rPr lang="da-DK" sz="2800" b="1" dirty="0"/>
              <a:t>Jørgen Jørgensen – 75 år</a:t>
            </a:r>
            <a:br>
              <a:rPr lang="da-DK" b="1" dirty="0"/>
            </a:br>
            <a:r>
              <a:rPr lang="da-DK" sz="2000" b="1" dirty="0"/>
              <a:t>Født 1. april 1943 – Død 29. januar 2019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51560" y="1246109"/>
            <a:ext cx="8229600" cy="3021291"/>
          </a:xfrm>
        </p:spPr>
        <p:txBody>
          <a:bodyPr/>
          <a:lstStyle/>
          <a:p>
            <a:r>
              <a:rPr lang="da-DK" dirty="0"/>
              <a:t>477 kampe og 167 mål for Holbæk B&amp;I</a:t>
            </a:r>
          </a:p>
          <a:p>
            <a:r>
              <a:rPr lang="da-DK" dirty="0"/>
              <a:t>Debut på 1.holdet som 18-årig; sidste kamp som 41-årig</a:t>
            </a:r>
          </a:p>
          <a:p>
            <a:r>
              <a:rPr lang="da-DK" dirty="0"/>
              <a:t>Sølvmedalje i 1. division i 1975 </a:t>
            </a:r>
          </a:p>
          <a:p>
            <a:r>
              <a:rPr lang="da-DK" dirty="0"/>
              <a:t>DBU Pokal-finalist 1975 og 1976</a:t>
            </a:r>
          </a:p>
          <a:p>
            <a:r>
              <a:rPr lang="da-DK" dirty="0"/>
              <a:t>9 A-landskampe og 1 mål</a:t>
            </a:r>
          </a:p>
        </p:txBody>
      </p:sp>
    </p:spTree>
    <p:extLst>
      <p:ext uri="{BB962C8B-B14F-4D97-AF65-F5344CB8AC3E}">
        <p14:creationId xmlns:p14="http://schemas.microsoft.com/office/powerpoint/2010/main" val="1325481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160" y="137399"/>
            <a:ext cx="8115300" cy="857250"/>
          </a:xfrm>
        </p:spPr>
        <p:txBody>
          <a:bodyPr>
            <a:normAutofit fontScale="90000"/>
          </a:bodyPr>
          <a:lstStyle/>
          <a:p>
            <a:r>
              <a:rPr lang="da-DK" sz="2800" b="1" dirty="0"/>
              <a:t>      </a:t>
            </a:r>
            <a:r>
              <a:rPr lang="da-DK" sz="3100" b="1" dirty="0"/>
              <a:t>Peter Mikkelsen – 58 år</a:t>
            </a:r>
            <a:br>
              <a:rPr lang="da-DK" sz="2800" b="1" dirty="0"/>
            </a:br>
            <a:r>
              <a:rPr lang="da-DK" sz="2800" b="1" dirty="0"/>
              <a:t>      </a:t>
            </a:r>
            <a:r>
              <a:rPr lang="da-DK" sz="2200" b="1" dirty="0"/>
              <a:t>Født 1. maj 1960 – 30. januar 2019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21080" y="1063229"/>
            <a:ext cx="8229600" cy="3021291"/>
          </a:xfrm>
        </p:spPr>
        <p:txBody>
          <a:bodyPr/>
          <a:lstStyle/>
          <a:p>
            <a:r>
              <a:rPr lang="da-DK" dirty="0"/>
              <a:t>Målmand i Fremad Amager og Ballerup IF</a:t>
            </a:r>
          </a:p>
          <a:p>
            <a:r>
              <a:rPr lang="da-DK" dirty="0"/>
              <a:t>Dommer som 15-årig / Divisionsdommer 1982-1998</a:t>
            </a:r>
          </a:p>
          <a:p>
            <a:r>
              <a:rPr lang="da-DK" dirty="0"/>
              <a:t>FIFA-dommer 1985-96 / VM 90 og 94 – EM 92 og 96</a:t>
            </a:r>
          </a:p>
          <a:p>
            <a:r>
              <a:rPr lang="da-DK" dirty="0"/>
              <a:t>Kåret som verdens bedste dommer 1991 og 1993</a:t>
            </a:r>
          </a:p>
          <a:p>
            <a:r>
              <a:rPr lang="da-DK" dirty="0"/>
              <a:t>Medlem af FIFA’s dommerudvalg 2007-17</a:t>
            </a:r>
          </a:p>
          <a:p>
            <a:r>
              <a:rPr lang="da-DK" dirty="0"/>
              <a:t>FIFA </a:t>
            </a:r>
            <a:r>
              <a:rPr lang="da-DK" dirty="0" err="1"/>
              <a:t>Referee</a:t>
            </a:r>
            <a:r>
              <a:rPr lang="da-DK" dirty="0"/>
              <a:t> Special Award 2014 </a:t>
            </a:r>
          </a:p>
        </p:txBody>
      </p:sp>
    </p:spTree>
    <p:extLst>
      <p:ext uri="{BB962C8B-B14F-4D97-AF65-F5344CB8AC3E}">
        <p14:creationId xmlns:p14="http://schemas.microsoft.com/office/powerpoint/2010/main" val="1600287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3100" dirty="0"/>
              <a:t>    </a:t>
            </a:r>
            <a:r>
              <a:rPr lang="da-DK" sz="3100" b="1" dirty="0"/>
              <a:t>Ole Amundsen – 78 år</a:t>
            </a:r>
            <a:br>
              <a:rPr lang="da-DK" dirty="0"/>
            </a:br>
            <a:r>
              <a:rPr lang="da-DK" sz="2400" b="1" dirty="0"/>
              <a:t>     </a:t>
            </a:r>
            <a:r>
              <a:rPr lang="da-DK" sz="2700" b="1" dirty="0"/>
              <a:t>Født 20. august 1940 – Død 30. januar 2019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3718" y="1200151"/>
            <a:ext cx="8229600" cy="3021291"/>
          </a:xfrm>
        </p:spPr>
        <p:txBody>
          <a:bodyPr/>
          <a:lstStyle/>
          <a:p>
            <a:r>
              <a:rPr lang="da-DK" dirty="0"/>
              <a:t>Dommereksamen som 23-årig</a:t>
            </a:r>
          </a:p>
          <a:p>
            <a:r>
              <a:rPr lang="da-DK" dirty="0"/>
              <a:t>1.827 kampe, deraf 242 i Danmarksturneringen</a:t>
            </a:r>
          </a:p>
          <a:p>
            <a:r>
              <a:rPr lang="da-DK" dirty="0"/>
              <a:t>Dommer i DBU Pokalfinalerne 1978 og 1982</a:t>
            </a:r>
          </a:p>
          <a:p>
            <a:r>
              <a:rPr lang="da-DK" dirty="0"/>
              <a:t>FIFA-dommer 1975-83</a:t>
            </a:r>
          </a:p>
          <a:p>
            <a:r>
              <a:rPr lang="da-DK" dirty="0"/>
              <a:t>Den Gyldne Fløjte i 1978 </a:t>
            </a:r>
          </a:p>
        </p:txBody>
      </p:sp>
    </p:spTree>
    <p:extLst>
      <p:ext uri="{BB962C8B-B14F-4D97-AF65-F5344CB8AC3E}">
        <p14:creationId xmlns:p14="http://schemas.microsoft.com/office/powerpoint/2010/main" val="2954925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3100" b="1" dirty="0"/>
              <a:t>Erik Hagensen</a:t>
            </a:r>
            <a:br>
              <a:rPr lang="da-DK" sz="2800" b="1" dirty="0"/>
            </a:br>
            <a:r>
              <a:rPr lang="da-DK" sz="2200" b="1" dirty="0"/>
              <a:t>Født 26. maj 1919 – Død 24. februar 2019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Uddannet lærer på Blågård Seminarium</a:t>
            </a:r>
          </a:p>
          <a:p>
            <a:r>
              <a:rPr lang="da-DK" dirty="0"/>
              <a:t>Medlem af AB i 60 år; bestyrelsesmedlem i 17 år</a:t>
            </a:r>
          </a:p>
          <a:p>
            <a:r>
              <a:rPr lang="da-DK" dirty="0"/>
              <a:t>Medlem af DBU’s Trænerudvalg 1955-80</a:t>
            </a:r>
          </a:p>
          <a:p>
            <a:r>
              <a:rPr lang="da-DK" dirty="0" err="1"/>
              <a:t>AB’s</a:t>
            </a:r>
            <a:r>
              <a:rPr lang="da-DK" dirty="0"/>
              <a:t> Guldnål, DBU’s Guldnål og DIF’s Guldnål</a:t>
            </a:r>
          </a:p>
          <a:p>
            <a:r>
              <a:rPr lang="da-DK" dirty="0"/>
              <a:t>Som 85-årig dansk mester for Grand Old Master (over 60 år)</a:t>
            </a:r>
          </a:p>
          <a:p>
            <a:r>
              <a:rPr lang="da-DK" dirty="0"/>
              <a:t>Aktiv til han var </a:t>
            </a:r>
            <a:r>
              <a:rPr lang="da-DK"/>
              <a:t>96 år og </a:t>
            </a:r>
            <a:r>
              <a:rPr lang="da-DK" dirty="0"/>
              <a:t>Medlem af Wall of </a:t>
            </a:r>
            <a:r>
              <a:rPr lang="da-DK" dirty="0" err="1"/>
              <a:t>Fame</a:t>
            </a:r>
            <a:r>
              <a:rPr lang="da-DK" dirty="0"/>
              <a:t> i AB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04555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3100" b="1"/>
              <a:t>Ove Jensen, </a:t>
            </a:r>
            <a:r>
              <a:rPr lang="da-DK" sz="3100" b="1" dirty="0"/>
              <a:t>DBU Lolland-Falster </a:t>
            </a:r>
            <a:br>
              <a:rPr lang="da-DK" sz="3100" b="1" dirty="0"/>
            </a:br>
            <a:r>
              <a:rPr lang="da-DK" sz="2200" b="1" dirty="0"/>
              <a:t>Født den 8. september 1950 - Død den 21. april 2019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Træner, frivillig leder og formand i boldklubben, B. Frem</a:t>
            </a:r>
          </a:p>
          <a:p>
            <a:r>
              <a:rPr lang="da-DK" dirty="0"/>
              <a:t>Udvalgsmedlem i LFBU </a:t>
            </a:r>
          </a:p>
          <a:p>
            <a:r>
              <a:rPr lang="da-DK" dirty="0"/>
              <a:t>Formand for DBU Lolland-Falster (</a:t>
            </a:r>
            <a:r>
              <a:rPr lang="da-DK" dirty="0" err="1"/>
              <a:t>fhv</a:t>
            </a:r>
            <a:r>
              <a:rPr lang="da-DK" dirty="0"/>
              <a:t> LFBU) fra 2000 – 2011</a:t>
            </a:r>
          </a:p>
          <a:p>
            <a:r>
              <a:rPr lang="da-DK" dirty="0"/>
              <a:t>Medlem af DBU’s bestyrelse i 2000 og fra 2002 til 2010</a:t>
            </a:r>
          </a:p>
          <a:p>
            <a:r>
              <a:rPr lang="da-DK" dirty="0"/>
              <a:t>Modtog i 2011 DBU Lolland-Falsters særlige guldemblem</a:t>
            </a:r>
          </a:p>
          <a:p>
            <a:r>
              <a:rPr lang="da-DK" dirty="0"/>
              <a:t>Særligt fokus på børne- og ungdomsfodbold samt spillerudvikling. </a:t>
            </a:r>
          </a:p>
          <a:p>
            <a:r>
              <a:rPr lang="da-DK" dirty="0"/>
              <a:t>Sideløbende medlem af Sakskøbing byråd. </a:t>
            </a:r>
          </a:p>
        </p:txBody>
      </p:sp>
    </p:spTree>
    <p:extLst>
      <p:ext uri="{BB962C8B-B14F-4D97-AF65-F5344CB8AC3E}">
        <p14:creationId xmlns:p14="http://schemas.microsoft.com/office/powerpoint/2010/main" val="3958116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3100" b="1" dirty="0"/>
              <a:t>Bent Villumsen, DBU Jylland</a:t>
            </a:r>
            <a:br>
              <a:rPr lang="da-DK" sz="3100" b="1" dirty="0"/>
            </a:br>
            <a:r>
              <a:rPr lang="da-DK" sz="2200" b="1" dirty="0"/>
              <a:t>Født 26. september 1960 – Død den 20. november 2018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Ungdomstræner i Odder IGF fra 1971</a:t>
            </a:r>
          </a:p>
          <a:p>
            <a:r>
              <a:rPr lang="da-DK" dirty="0"/>
              <a:t>Begyndte som frivillig leder i DBU Jylland i januar 2005 </a:t>
            </a:r>
          </a:p>
          <a:p>
            <a:r>
              <a:rPr lang="da-DK" dirty="0"/>
              <a:t>Medlem af Region 3’s bestyrelse fra 2010, fra januar 2016 som formand. </a:t>
            </a:r>
          </a:p>
          <a:p>
            <a:r>
              <a:rPr lang="da-DK" dirty="0"/>
              <a:t>Medlem af </a:t>
            </a:r>
            <a:r>
              <a:rPr lang="da-DK"/>
              <a:t>DBU’s repræsentantskab </a:t>
            </a:r>
            <a:endParaRPr lang="da-DK" dirty="0"/>
          </a:p>
          <a:p>
            <a:r>
              <a:rPr lang="da-DK" dirty="0"/>
              <a:t>Fra 2016 også medlem af DBU Jyllands bestyrelse </a:t>
            </a:r>
          </a:p>
          <a:p>
            <a:r>
              <a:rPr lang="da-DK" dirty="0"/>
              <a:t>Frivillig i Odder IGF i hele 42 år </a:t>
            </a:r>
          </a:p>
          <a:p>
            <a:r>
              <a:rPr lang="da-DK" dirty="0"/>
              <a:t>Æresmedlem i Odder IGF som blot den tredje i klubbens 100 års historie</a:t>
            </a:r>
          </a:p>
          <a:p>
            <a:r>
              <a:rPr lang="da-DK" dirty="0"/>
              <a:t>Har de seneste fem år levet med knoglemarvskræft og alligevel givet mange timer og stor energi til arbejdet som frivillig i dansk fodbold </a:t>
            </a:r>
          </a:p>
        </p:txBody>
      </p:sp>
    </p:spTree>
    <p:extLst>
      <p:ext uri="{BB962C8B-B14F-4D97-AF65-F5344CB8AC3E}">
        <p14:creationId xmlns:p14="http://schemas.microsoft.com/office/powerpoint/2010/main" val="2657952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dertitel 2"/>
          <p:cNvSpPr txBox="1">
            <a:spLocks/>
          </p:cNvSpPr>
          <p:nvPr/>
        </p:nvSpPr>
        <p:spPr>
          <a:xfrm>
            <a:off x="265043" y="1712246"/>
            <a:ext cx="8647044" cy="74259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b="0" i="0" kern="1200" spc="3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  <a:ea typeface="+mn-ea"/>
                <a:cs typeface="Montserrat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 spc="3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  <a:ea typeface="+mn-ea"/>
                <a:cs typeface="Montserrat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b="0" i="0" kern="1200" spc="3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  <a:ea typeface="+mn-ea"/>
                <a:cs typeface="Montserrat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 spc="3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  <a:ea typeface="+mn-ea"/>
                <a:cs typeface="Montserrat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 spc="3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  <a:ea typeface="+mn-ea"/>
                <a:cs typeface="Montserrat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da-DK" sz="2400" dirty="0">
              <a:solidFill>
                <a:schemeClr val="tx1"/>
              </a:solidFill>
              <a:latin typeface="Montserrat Light" panose="00000400000000000000" pitchFamily="50" charset="0"/>
              <a:cs typeface="Montserrat semi bold"/>
            </a:endParaRPr>
          </a:p>
          <a:p>
            <a:pPr marL="0" indent="0" algn="ctr">
              <a:buNone/>
            </a:pPr>
            <a:endParaRPr lang="da-DK" sz="4000" dirty="0">
              <a:solidFill>
                <a:schemeClr val="tx1"/>
              </a:solidFill>
              <a:latin typeface="Montserrat Light" panose="00000400000000000000" pitchFamily="50" charset="0"/>
              <a:cs typeface="Montserrat semi bold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da-DK" sz="2400" dirty="0">
                <a:solidFill>
                  <a:schemeClr val="tx1"/>
                </a:solidFill>
                <a:latin typeface="Montserrat Light" panose="00000400000000000000" pitchFamily="50" charset="0"/>
                <a:cs typeface="Montserrat semi bold"/>
              </a:rPr>
              <a:t> </a:t>
            </a:r>
            <a:endParaRPr lang="da-DK" sz="2400" i="1" dirty="0">
              <a:solidFill>
                <a:schemeClr val="tx1"/>
              </a:solidFill>
              <a:latin typeface="Montserrat Light" panose="00000400000000000000" pitchFamily="50" charset="0"/>
              <a:cs typeface="Montserrat semi bold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246C6A89-C5B6-452F-8052-3737F0C73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12469"/>
            <a:ext cx="9143999" cy="857250"/>
          </a:xfrm>
        </p:spPr>
        <p:txBody>
          <a:bodyPr>
            <a:noAutofit/>
          </a:bodyPr>
          <a:lstStyle/>
          <a:p>
            <a:pPr algn="ctr"/>
            <a:br>
              <a:rPr lang="da-DK" sz="3600" dirty="0"/>
            </a:br>
            <a:br>
              <a:rPr lang="da-DK" sz="3600" dirty="0"/>
            </a:br>
            <a:br>
              <a:rPr lang="da-DK" sz="3600" dirty="0"/>
            </a:br>
            <a:r>
              <a:rPr lang="da-DK" sz="3600" dirty="0"/>
              <a:t>MINDEORD </a:t>
            </a:r>
          </a:p>
        </p:txBody>
      </p:sp>
    </p:spTree>
    <p:extLst>
      <p:ext uri="{BB962C8B-B14F-4D97-AF65-F5344CB8AC3E}">
        <p14:creationId xmlns:p14="http://schemas.microsoft.com/office/powerpoint/2010/main" val="193802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81098" y="754647"/>
            <a:ext cx="7830894" cy="380640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a-DK" sz="2800" b="1" dirty="0">
                <a:solidFill>
                  <a:srgbClr val="91131E"/>
                </a:solidFill>
                <a:latin typeface="Montserrat" charset="0"/>
                <a:ea typeface="Montserrat" charset="0"/>
                <a:cs typeface="Montserrat" charset="0"/>
              </a:rPr>
              <a:t>Kaj Sørensen – 93 år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2400" b="1" dirty="0">
                <a:solidFill>
                  <a:srgbClr val="91131E"/>
                </a:solidFill>
              </a:rPr>
              <a:t>11. januar 1925 – 15. april 2018  </a:t>
            </a:r>
            <a:endParaRPr lang="da-DK" sz="2400" dirty="0">
              <a:solidFill>
                <a:srgbClr val="91131E"/>
              </a:solidFill>
            </a:endParaRPr>
          </a:p>
          <a:p>
            <a:endParaRPr lang="da-DK" b="1" dirty="0"/>
          </a:p>
          <a:p>
            <a:pPr lvl="0"/>
            <a:r>
              <a:rPr lang="da-DK" dirty="0"/>
              <a:t>Medlem af Vejle Boldklub som 12-årig</a:t>
            </a:r>
          </a:p>
          <a:p>
            <a:pPr lvl="0"/>
            <a:r>
              <a:rPr lang="da-DK" dirty="0"/>
              <a:t>Dommer-eksamen som 17-årig</a:t>
            </a:r>
          </a:p>
          <a:p>
            <a:pPr lvl="0"/>
            <a:r>
              <a:rPr lang="da-DK" dirty="0"/>
              <a:t>Divisionsdommer 1956-75</a:t>
            </a:r>
          </a:p>
          <a:p>
            <a:pPr lvl="0"/>
            <a:r>
              <a:rPr lang="da-DK" dirty="0"/>
              <a:t>FIFA-dommer 1969-73</a:t>
            </a:r>
          </a:p>
          <a:p>
            <a:pPr lvl="0"/>
            <a:r>
              <a:rPr lang="da-DK" dirty="0"/>
              <a:t>UEFA delegeret og dommerbedømmer i 14 år</a:t>
            </a:r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marL="0" lvl="0" indent="0">
              <a:buNone/>
            </a:pPr>
            <a:endParaRPr lang="da-DK" dirty="0"/>
          </a:p>
          <a:p>
            <a:pPr marL="0" lvl="0" indent="0">
              <a:buNone/>
            </a:pPr>
            <a:endParaRPr lang="da-DK" dirty="0"/>
          </a:p>
          <a:p>
            <a:pPr marL="0" lvl="0" indent="0">
              <a:buNone/>
            </a:pPr>
            <a:endParaRPr lang="da-DK" dirty="0"/>
          </a:p>
          <a:p>
            <a:pPr marL="0" lvl="0" indent="0">
              <a:buNone/>
            </a:pPr>
            <a:endParaRPr lang="da-DK" dirty="0"/>
          </a:p>
          <a:p>
            <a:pPr marL="0" lvl="0" indent="0">
              <a:buNone/>
            </a:pPr>
            <a:endParaRPr lang="da-DK" dirty="0"/>
          </a:p>
          <a:p>
            <a:pPr marL="0" lvl="0" indent="0">
              <a:buNone/>
            </a:pPr>
            <a:endParaRPr lang="da-DK" dirty="0"/>
          </a:p>
          <a:p>
            <a:pPr marL="0" lvl="0" indent="0">
              <a:buNone/>
            </a:pPr>
            <a:endParaRPr lang="da-DK" dirty="0"/>
          </a:p>
          <a:p>
            <a:pPr marL="0" lv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3652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81098" y="754647"/>
            <a:ext cx="7830894" cy="380640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a-DK" sz="2800" b="1" dirty="0">
                <a:solidFill>
                  <a:srgbClr val="91131E"/>
                </a:solidFill>
                <a:latin typeface="Montserrat" charset="0"/>
                <a:ea typeface="Montserrat" charset="0"/>
                <a:cs typeface="Montserrat" charset="0"/>
              </a:rPr>
              <a:t>Jens-Carl Kristensen – 86  år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2400" b="1" dirty="0">
                <a:solidFill>
                  <a:srgbClr val="91131E"/>
                </a:solidFill>
              </a:rPr>
              <a:t>2. marts 1933 – 5. juni 2018 </a:t>
            </a:r>
            <a:endParaRPr lang="da-DK" sz="2400" dirty="0">
              <a:solidFill>
                <a:srgbClr val="91131E"/>
              </a:solidFill>
            </a:endParaRPr>
          </a:p>
          <a:p>
            <a:endParaRPr lang="da-DK" b="1" dirty="0"/>
          </a:p>
          <a:p>
            <a:pPr lvl="0"/>
            <a:r>
              <a:rPr lang="da-DK" dirty="0"/>
              <a:t>161 kampe og 50 mål for AB (1951-56 &amp; 1958-61)</a:t>
            </a:r>
          </a:p>
          <a:p>
            <a:pPr lvl="0"/>
            <a:r>
              <a:rPr lang="da-DK" dirty="0"/>
              <a:t>Dansk mester 1952 og Topscorer i 1. division 1954</a:t>
            </a:r>
          </a:p>
          <a:p>
            <a:pPr lvl="0"/>
            <a:r>
              <a:rPr lang="da-DK" dirty="0"/>
              <a:t>Professionel i La </a:t>
            </a:r>
            <a:r>
              <a:rPr lang="da-DK" dirty="0" err="1"/>
              <a:t>Chaux</a:t>
            </a:r>
            <a:r>
              <a:rPr lang="da-DK" dirty="0"/>
              <a:t>-de-Fonds 1956</a:t>
            </a:r>
          </a:p>
          <a:p>
            <a:pPr lvl="0"/>
            <a:r>
              <a:rPr lang="da-DK" dirty="0"/>
              <a:t>Sportsredaktør på Berlingske Tidende i 17 år</a:t>
            </a:r>
          </a:p>
          <a:p>
            <a:pPr lvl="0"/>
            <a:r>
              <a:rPr lang="da-DK" dirty="0"/>
              <a:t>Medlem af DBU’s 100 års jubilæumsvalg</a:t>
            </a:r>
          </a:p>
          <a:p>
            <a:pPr lvl="0"/>
            <a:r>
              <a:rPr lang="da-DK" dirty="0"/>
              <a:t>1 A-landskamp</a:t>
            </a:r>
          </a:p>
          <a:p>
            <a:pPr marL="0" lv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9188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81098" y="754647"/>
            <a:ext cx="7830894" cy="380640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a-DK" sz="2800" b="1" dirty="0">
                <a:solidFill>
                  <a:srgbClr val="91131E"/>
                </a:solidFill>
                <a:latin typeface="Montserrat" charset="0"/>
                <a:ea typeface="Montserrat" charset="0"/>
                <a:cs typeface="Montserrat" charset="0"/>
              </a:rPr>
              <a:t>Jørgen Christensen – 79 år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2400" b="1" dirty="0">
                <a:solidFill>
                  <a:srgbClr val="91131E"/>
                </a:solidFill>
              </a:rPr>
              <a:t>16. oktober 1938 – 16. juli 2018</a:t>
            </a:r>
            <a:endParaRPr lang="da-DK" sz="2400" dirty="0">
              <a:solidFill>
                <a:srgbClr val="91131E"/>
              </a:solidFill>
            </a:endParaRPr>
          </a:p>
          <a:p>
            <a:endParaRPr lang="da-DK" b="1" dirty="0"/>
          </a:p>
          <a:p>
            <a:pPr lvl="0"/>
            <a:r>
              <a:rPr lang="da-DK" dirty="0"/>
              <a:t>200 kampe for Lindholm Boldklub (1956-63)</a:t>
            </a:r>
          </a:p>
          <a:p>
            <a:pPr lvl="0"/>
            <a:r>
              <a:rPr lang="da-DK" dirty="0"/>
              <a:t>250 kampe og 1 mål for AaB (1963-71)</a:t>
            </a:r>
          </a:p>
          <a:p>
            <a:pPr lvl="0"/>
            <a:r>
              <a:rPr lang="da-DK" dirty="0"/>
              <a:t>DBU Pokalvinder 1966 og 1970</a:t>
            </a:r>
          </a:p>
          <a:p>
            <a:pPr lvl="0"/>
            <a:r>
              <a:rPr lang="da-DK" dirty="0"/>
              <a:t>Formand for Lindholm Boldklub</a:t>
            </a:r>
          </a:p>
          <a:p>
            <a:pPr lvl="0"/>
            <a:r>
              <a:rPr lang="da-DK" dirty="0"/>
              <a:t>1 A-landskamp (1970)</a:t>
            </a:r>
          </a:p>
          <a:p>
            <a:pPr marL="0" lv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736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81098" y="754647"/>
            <a:ext cx="7830894" cy="380640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a-DK" sz="2800" b="1" dirty="0">
                <a:solidFill>
                  <a:srgbClr val="91131E"/>
                </a:solidFill>
                <a:latin typeface="Montserrat" charset="0"/>
                <a:ea typeface="Montserrat" charset="0"/>
                <a:cs typeface="Montserrat" charset="0"/>
              </a:rPr>
              <a:t>Bent Nielsen – 80 år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2400" b="1" dirty="0">
                <a:solidFill>
                  <a:srgbClr val="91131E"/>
                </a:solidFill>
              </a:rPr>
              <a:t>21. september 1937 – 4. august 2018 </a:t>
            </a:r>
            <a:endParaRPr lang="da-DK" sz="2400" dirty="0">
              <a:solidFill>
                <a:srgbClr val="91131E"/>
              </a:solidFill>
            </a:endParaRPr>
          </a:p>
          <a:p>
            <a:endParaRPr lang="da-DK" b="1" dirty="0"/>
          </a:p>
          <a:p>
            <a:pPr lvl="0"/>
            <a:r>
              <a:rPr lang="da-DK" dirty="0"/>
              <a:t>Divisionskampe som målmand for IK Viking Rønne</a:t>
            </a:r>
          </a:p>
          <a:p>
            <a:pPr lvl="0"/>
            <a:r>
              <a:rPr lang="da-DK" dirty="0"/>
              <a:t>Medlem af DBU’s bestyrelse (1984-2001)</a:t>
            </a:r>
          </a:p>
          <a:p>
            <a:pPr lvl="0"/>
            <a:r>
              <a:rPr lang="da-DK" dirty="0"/>
              <a:t>Formand for DBU Bornholm (1984-2001)</a:t>
            </a:r>
          </a:p>
          <a:p>
            <a:pPr lvl="0"/>
            <a:r>
              <a:rPr lang="da-DK" dirty="0"/>
              <a:t>FIFA-dommer (1969-76)</a:t>
            </a:r>
          </a:p>
          <a:p>
            <a:pPr lvl="0"/>
            <a:r>
              <a:rPr lang="da-DK" dirty="0"/>
              <a:t>Medlem af UEFA’s dommerkomité</a:t>
            </a:r>
          </a:p>
          <a:p>
            <a:pPr lvl="0"/>
            <a:r>
              <a:rPr lang="da-DK" dirty="0"/>
              <a:t>DBU’s Guldnål 2002</a:t>
            </a:r>
          </a:p>
          <a:p>
            <a:pPr marL="0" lv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962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81098" y="754647"/>
            <a:ext cx="7830894" cy="380640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a-DK" sz="2800" b="1" dirty="0">
                <a:solidFill>
                  <a:srgbClr val="91131E"/>
                </a:solidFill>
                <a:latin typeface="Montserrat" charset="0"/>
                <a:ea typeface="Montserrat" charset="0"/>
                <a:cs typeface="Montserrat" charset="0"/>
              </a:rPr>
              <a:t>Egon Rasmussen – 82 år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2400" b="1" dirty="0">
                <a:solidFill>
                  <a:srgbClr val="91131E"/>
                </a:solidFill>
              </a:rPr>
              <a:t>3. maj 1936 – 9. september 2018</a:t>
            </a:r>
            <a:endParaRPr lang="da-DK" sz="2400" dirty="0">
              <a:solidFill>
                <a:srgbClr val="91131E"/>
              </a:solidFill>
            </a:endParaRPr>
          </a:p>
          <a:p>
            <a:endParaRPr lang="da-DK" b="1" dirty="0"/>
          </a:p>
          <a:p>
            <a:pPr lvl="0"/>
            <a:r>
              <a:rPr lang="da-DK" dirty="0"/>
              <a:t>Medlem af Haslev Boldklub</a:t>
            </a:r>
          </a:p>
          <a:p>
            <a:pPr lvl="0"/>
            <a:r>
              <a:rPr lang="da-DK" dirty="0"/>
              <a:t>153 kampe og 70 mål for Køge Boldklub (1957-68)</a:t>
            </a:r>
          </a:p>
          <a:p>
            <a:pPr lvl="0"/>
            <a:r>
              <a:rPr lang="da-DK" dirty="0"/>
              <a:t>2 mål for ”Stævnet” mod Real Madrid i 1960</a:t>
            </a:r>
          </a:p>
          <a:p>
            <a:pPr lvl="0"/>
            <a:r>
              <a:rPr lang="da-DK" dirty="0"/>
              <a:t>Løb 100 meter på 11 sekunder rent</a:t>
            </a:r>
          </a:p>
          <a:p>
            <a:pPr lvl="0"/>
            <a:r>
              <a:rPr lang="da-DK" dirty="0"/>
              <a:t>2 A-landskampe og 2 mål (1961)</a:t>
            </a:r>
          </a:p>
          <a:p>
            <a:pPr marL="0" lvl="0" indent="0">
              <a:buNone/>
            </a:pPr>
            <a:endParaRPr lang="da-DK" dirty="0"/>
          </a:p>
          <a:p>
            <a:pPr marL="0" lv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00880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81098" y="754647"/>
            <a:ext cx="7830894" cy="380640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a-DK" sz="2800" b="1" dirty="0">
                <a:solidFill>
                  <a:srgbClr val="91131E"/>
                </a:solidFill>
                <a:latin typeface="Montserrat" charset="0"/>
                <a:ea typeface="Montserrat" charset="0"/>
                <a:cs typeface="Montserrat" charset="0"/>
              </a:rPr>
              <a:t>Steen Blicher – 94 år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2400" b="1" dirty="0">
                <a:solidFill>
                  <a:srgbClr val="91131E"/>
                </a:solidFill>
              </a:rPr>
              <a:t>19. oktober 1942 – 2. november 2017 </a:t>
            </a:r>
            <a:endParaRPr lang="da-DK" sz="2400" dirty="0">
              <a:solidFill>
                <a:srgbClr val="91131E"/>
              </a:solidFill>
            </a:endParaRPr>
          </a:p>
          <a:p>
            <a:endParaRPr lang="da-DK" b="1" dirty="0"/>
          </a:p>
          <a:p>
            <a:pPr lvl="0"/>
            <a:r>
              <a:rPr lang="da-DK" dirty="0"/>
              <a:t>Barnebarn af digterpræsten Steen Steensen Blicher</a:t>
            </a:r>
          </a:p>
          <a:p>
            <a:pPr lvl="0"/>
            <a:r>
              <a:rPr lang="da-DK" dirty="0"/>
              <a:t>40 kampe og 10 mål for KFUM København (1943-46)</a:t>
            </a:r>
          </a:p>
          <a:p>
            <a:pPr lvl="0"/>
            <a:r>
              <a:rPr lang="da-DK" dirty="0"/>
              <a:t>164 kampe og 10 mål for AB (1947-49)</a:t>
            </a:r>
          </a:p>
          <a:p>
            <a:pPr lvl="0"/>
            <a:r>
              <a:rPr lang="da-DK" dirty="0"/>
              <a:t>Dansk mester 1947, 1951 og 1952</a:t>
            </a:r>
          </a:p>
          <a:p>
            <a:pPr lvl="0"/>
            <a:r>
              <a:rPr lang="da-DK" dirty="0"/>
              <a:t>Anfører for Danmark i De olympiske Lege i 1952</a:t>
            </a:r>
          </a:p>
          <a:p>
            <a:pPr lvl="0"/>
            <a:r>
              <a:rPr lang="da-DK" dirty="0"/>
              <a:t>8 A-landskampe (19 færre end sin far)</a:t>
            </a:r>
          </a:p>
          <a:p>
            <a:pPr marL="0" lv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60044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81098" y="754647"/>
            <a:ext cx="7830894" cy="380640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a-DK" sz="2800" b="1" dirty="0">
                <a:solidFill>
                  <a:srgbClr val="91131E"/>
                </a:solidFill>
                <a:latin typeface="Montserrat" charset="0"/>
                <a:ea typeface="Montserrat" charset="0"/>
                <a:cs typeface="Montserrat" charset="0"/>
              </a:rPr>
              <a:t>Flemming Nielsen – 84 år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2400" b="1" dirty="0">
                <a:solidFill>
                  <a:srgbClr val="91131E"/>
                </a:solidFill>
              </a:rPr>
              <a:t>24. februar 1934 – 16. november 2018  </a:t>
            </a:r>
            <a:endParaRPr lang="da-DK" sz="2400" dirty="0">
              <a:solidFill>
                <a:srgbClr val="91131E"/>
              </a:solidFill>
            </a:endParaRPr>
          </a:p>
          <a:p>
            <a:endParaRPr lang="da-DK" b="1" dirty="0"/>
          </a:p>
          <a:p>
            <a:pPr lvl="0"/>
            <a:r>
              <a:rPr lang="da-DK" dirty="0"/>
              <a:t>70 kampe for AB og 113 for B 93</a:t>
            </a:r>
          </a:p>
          <a:p>
            <a:pPr lvl="0"/>
            <a:r>
              <a:rPr lang="da-DK" dirty="0"/>
              <a:t>Professionel i Italien og Skotland (1961-66)</a:t>
            </a:r>
          </a:p>
          <a:p>
            <a:pPr lvl="0"/>
            <a:r>
              <a:rPr lang="da-DK" dirty="0"/>
              <a:t>Italiensk pokalvinder med </a:t>
            </a:r>
            <a:r>
              <a:rPr lang="da-DK" dirty="0" err="1"/>
              <a:t>Atalanta</a:t>
            </a:r>
            <a:r>
              <a:rPr lang="da-DK" dirty="0"/>
              <a:t> i 1963</a:t>
            </a:r>
          </a:p>
          <a:p>
            <a:pPr lvl="0"/>
            <a:r>
              <a:rPr lang="da-DK" dirty="0"/>
              <a:t>Olympisk sølvvinder i Rom i 1960</a:t>
            </a:r>
          </a:p>
          <a:p>
            <a:pPr lvl="0"/>
            <a:r>
              <a:rPr lang="da-DK" dirty="0"/>
              <a:t>26 A-landskampe og 4 mål</a:t>
            </a:r>
          </a:p>
        </p:txBody>
      </p:sp>
    </p:spTree>
    <p:extLst>
      <p:ext uri="{BB962C8B-B14F-4D97-AF65-F5344CB8AC3E}">
        <p14:creationId xmlns:p14="http://schemas.microsoft.com/office/powerpoint/2010/main" val="74101542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1D1D1C"/>
            </a:gs>
            <a:gs pos="100000">
              <a:srgbClr val="141313"/>
            </a:gs>
          </a:gsLst>
          <a:path path="circle">
            <a:fillToRect l="100000" t="100000"/>
          </a:path>
          <a:tileRect r="-100000" b="-10000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16717</TotalTime>
  <Words>799</Words>
  <Application>Microsoft Office PowerPoint</Application>
  <PresentationFormat>Skærmshow (16:9)</PresentationFormat>
  <Paragraphs>147</Paragraphs>
  <Slides>17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4" baseType="lpstr">
      <vt:lpstr>Arial</vt:lpstr>
      <vt:lpstr>Calibri</vt:lpstr>
      <vt:lpstr>Montserrat</vt:lpstr>
      <vt:lpstr>Montserrat Light</vt:lpstr>
      <vt:lpstr>Montserrat Semi Bold</vt:lpstr>
      <vt:lpstr>Montserrat Semi Bold</vt:lpstr>
      <vt:lpstr>Kontortema</vt:lpstr>
      <vt:lpstr>PowerPoint-præsentation</vt:lpstr>
      <vt:lpstr>   MINDEORD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Jørgen Jørgensen – 75 år Født 1. april 1943 – Død 29. januar 2019</vt:lpstr>
      <vt:lpstr>      Peter Mikkelsen – 58 år       Født 1. maj 1960 – 30. januar 2019</vt:lpstr>
      <vt:lpstr>    Ole Amundsen – 78 år      Født 20. august 1940 – Død 30. januar 2019</vt:lpstr>
      <vt:lpstr>Erik Hagensen Født 26. maj 1919 – Død 24. februar 2019</vt:lpstr>
      <vt:lpstr>Ove Jensen, DBU Lolland-Falster  Født den 8. september 1950 - Død den 21. april 2019 </vt:lpstr>
      <vt:lpstr>Bent Villumsen, DBU Jylland Født 26. september 1960 – Død den 20. november 2018</vt:lpstr>
    </vt:vector>
  </TitlesOfParts>
  <Company>DBU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Jacob Roar Hansen</dc:creator>
  <cp:lastModifiedBy>Jakob Høyer - DBU</cp:lastModifiedBy>
  <cp:revision>430</cp:revision>
  <cp:lastPrinted>2019-01-27T20:21:54Z</cp:lastPrinted>
  <dcterms:created xsi:type="dcterms:W3CDTF">2012-09-25T12:51:11Z</dcterms:created>
  <dcterms:modified xsi:type="dcterms:W3CDTF">2019-03-10T13:27:00Z</dcterms:modified>
</cp:coreProperties>
</file>